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56" r:id="rId2"/>
    <p:sldId id="257" r:id="rId3"/>
    <p:sldId id="325" r:id="rId4"/>
    <p:sldId id="356" r:id="rId5"/>
    <p:sldId id="357" r:id="rId6"/>
    <p:sldId id="388" r:id="rId7"/>
    <p:sldId id="389" r:id="rId8"/>
    <p:sldId id="327" r:id="rId9"/>
    <p:sldId id="375" r:id="rId10"/>
    <p:sldId id="372" r:id="rId11"/>
    <p:sldId id="326" r:id="rId12"/>
    <p:sldId id="258" r:id="rId13"/>
    <p:sldId id="328" r:id="rId14"/>
    <p:sldId id="330" r:id="rId15"/>
    <p:sldId id="331" r:id="rId16"/>
    <p:sldId id="332" r:id="rId17"/>
    <p:sldId id="333" r:id="rId18"/>
    <p:sldId id="334" r:id="rId19"/>
    <p:sldId id="370" r:id="rId20"/>
    <p:sldId id="371" r:id="rId21"/>
    <p:sldId id="373" r:id="rId22"/>
    <p:sldId id="374" r:id="rId23"/>
    <p:sldId id="376" r:id="rId24"/>
    <p:sldId id="377" r:id="rId25"/>
    <p:sldId id="378" r:id="rId26"/>
    <p:sldId id="379" r:id="rId27"/>
    <p:sldId id="380" r:id="rId28"/>
    <p:sldId id="383" r:id="rId29"/>
    <p:sldId id="384" r:id="rId30"/>
    <p:sldId id="385" r:id="rId31"/>
    <p:sldId id="386" r:id="rId32"/>
    <p:sldId id="387" r:id="rId33"/>
    <p:sldId id="38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/>
    <p:restoredTop sz="94867"/>
  </p:normalViewPr>
  <p:slideViewPr>
    <p:cSldViewPr snapToGrid="0" snapToObjects="1">
      <p:cViewPr varScale="1">
        <p:scale>
          <a:sx n="87" d="100"/>
          <a:sy n="87" d="100"/>
        </p:scale>
        <p:origin x="12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6CBC-7121-4245-9DBD-448DB74714BF}" type="datetimeFigureOut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E10BB15-CB7F-7640-873B-12B69C671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7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6CBC-7121-4245-9DBD-448DB74714BF}" type="datetimeFigureOut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BB15-CB7F-7640-873B-12B69C671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02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6CBC-7121-4245-9DBD-448DB74714BF}" type="datetimeFigureOut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BB15-CB7F-7640-873B-12B69C671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4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6CBC-7121-4245-9DBD-448DB74714BF}" type="datetimeFigureOut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BB15-CB7F-7640-873B-12B69C671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7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94CA6CBC-7121-4245-9DBD-448DB74714BF}" type="datetimeFigureOut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E10BB15-CB7F-7640-873B-12B69C671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39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6CBC-7121-4245-9DBD-448DB74714BF}" type="datetimeFigureOut">
              <a:rPr lang="en-US" smtClean="0"/>
              <a:t>8/5/19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BB15-CB7F-7640-873B-12B69C671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62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6CBC-7121-4245-9DBD-448DB74714BF}" type="datetimeFigureOut">
              <a:rPr lang="en-US" smtClean="0"/>
              <a:t>8/5/19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BB15-CB7F-7640-873B-12B69C67151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29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6CBC-7121-4245-9DBD-448DB74714BF}" type="datetimeFigureOut">
              <a:rPr lang="en-US" smtClean="0"/>
              <a:t>8/5/19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BB15-CB7F-7640-873B-12B69C67151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336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6CBC-7121-4245-9DBD-448DB74714BF}" type="datetimeFigureOut">
              <a:rPr lang="en-US" smtClean="0"/>
              <a:t>8/5/19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BB15-CB7F-7640-873B-12B69C671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6CBC-7121-4245-9DBD-448DB74714BF}" type="datetimeFigureOut">
              <a:rPr lang="en-US" smtClean="0"/>
              <a:t>8/5/19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BB15-CB7F-7640-873B-12B69C671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3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A6CBC-7121-4245-9DBD-448DB74714BF}" type="datetimeFigureOut">
              <a:rPr lang="en-US" smtClean="0"/>
              <a:t>8/5/19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BB15-CB7F-7640-873B-12B69C671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00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94CA6CBC-7121-4245-9DBD-448DB74714BF}" type="datetimeFigureOut">
              <a:rPr lang="en-US" smtClean="0"/>
              <a:t>8/5/19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E10BB15-CB7F-7640-873B-12B69C671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ovca.org" TargetMode="External"/><Relationship Id="rId2" Type="http://schemas.openxmlformats.org/officeDocument/2006/relationships/hyperlink" Target="mailto:ecolocalmd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pomusoarelemoldovei@gmail.com" TargetMode="External"/><Relationship Id="rId4" Type="http://schemas.openxmlformats.org/officeDocument/2006/relationships/hyperlink" Target="http://www.ecovisio.org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7F51A-672A-E144-97F3-D31367A3C7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CUM SĂ VÂND PRODUSE ECO?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7A88C4-27D5-A646-B953-097C8679E9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CHIȘINĂU, 5 august 2019</a:t>
            </a:r>
          </a:p>
          <a:p>
            <a:r>
              <a:rPr lang="en-US" dirty="0"/>
              <a:t>ASOCIAȚIA ECOLOCAL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A9358D-AD1A-B64E-99CE-E9E9C98C2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920" y="3954018"/>
            <a:ext cx="60706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15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Perspectiva</a:t>
            </a:r>
            <a:r>
              <a:rPr lang="en-US" dirty="0"/>
              <a:t> </a:t>
            </a:r>
            <a:r>
              <a:rPr lang="en-US" dirty="0" err="1"/>
              <a:t>consumatorului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8777" y="5349240"/>
            <a:ext cx="2843223" cy="15087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16509-763E-1942-97CC-23FF5DAFA196}"/>
              </a:ext>
            </a:extLst>
          </p:cNvPr>
          <p:cNvSpPr txBox="1"/>
          <p:nvPr/>
        </p:nvSpPr>
        <p:spPr>
          <a:xfrm>
            <a:off x="880110" y="2039112"/>
            <a:ext cx="87315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0000"/>
                </a:solidFill>
              </a:rPr>
              <a:t>Cumpărături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mai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frecvente</a:t>
            </a:r>
            <a:endParaRPr lang="en-US" sz="3600" b="1" dirty="0">
              <a:solidFill>
                <a:srgbClr val="0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0000"/>
                </a:solidFill>
              </a:rPr>
              <a:t>Produse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autentice</a:t>
            </a:r>
            <a:r>
              <a:rPr lang="en-US" sz="3600" b="1" dirty="0">
                <a:solidFill>
                  <a:srgbClr val="000000"/>
                </a:solidFill>
              </a:rPr>
              <a:t>, </a:t>
            </a:r>
            <a:r>
              <a:rPr lang="en-US" sz="3600" b="1" dirty="0" err="1">
                <a:solidFill>
                  <a:srgbClr val="000000"/>
                </a:solidFill>
              </a:rPr>
              <a:t>și</a:t>
            </a:r>
            <a:r>
              <a:rPr lang="en-US" sz="3600" b="1" dirty="0">
                <a:solidFill>
                  <a:srgbClr val="000000"/>
                </a:solidFill>
              </a:rPr>
              <a:t> nu de </a:t>
            </a:r>
            <a:r>
              <a:rPr lang="en-US" sz="3600" b="1" dirty="0" err="1">
                <a:solidFill>
                  <a:srgbClr val="000000"/>
                </a:solidFill>
              </a:rPr>
              <a:t>duzină</a:t>
            </a:r>
            <a:endParaRPr lang="en-US" sz="3600" b="1" dirty="0">
              <a:solidFill>
                <a:srgbClr val="0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Magazine-</a:t>
            </a:r>
            <a:r>
              <a:rPr lang="en-US" sz="3600" b="1" dirty="0" err="1">
                <a:solidFill>
                  <a:srgbClr val="000000"/>
                </a:solidFill>
              </a:rPr>
              <a:t>butic</a:t>
            </a:r>
            <a:r>
              <a:rPr lang="en-US" sz="3600" b="1" dirty="0">
                <a:solidFill>
                  <a:srgbClr val="000000"/>
                </a:solidFill>
              </a:rPr>
              <a:t>, </a:t>
            </a:r>
            <a:r>
              <a:rPr lang="en-US" sz="3600" b="1" dirty="0" err="1">
                <a:solidFill>
                  <a:srgbClr val="000000"/>
                </a:solidFill>
              </a:rPr>
              <a:t>livrări</a:t>
            </a:r>
            <a:r>
              <a:rPr lang="en-US" sz="3600" b="1" dirty="0">
                <a:solidFill>
                  <a:srgbClr val="000000"/>
                </a:solidFill>
              </a:rPr>
              <a:t> la </a:t>
            </a:r>
            <a:r>
              <a:rPr lang="en-US" sz="3600" b="1" dirty="0" err="1">
                <a:solidFill>
                  <a:srgbClr val="000000"/>
                </a:solidFill>
              </a:rPr>
              <a:t>domiciliu</a:t>
            </a:r>
            <a:r>
              <a:rPr lang="en-US" sz="3600" b="1" dirty="0">
                <a:solidFill>
                  <a:srgbClr val="000000"/>
                </a:solidFill>
              </a:rPr>
              <a:t>, </a:t>
            </a:r>
            <a:r>
              <a:rPr lang="en-US" sz="3600" b="1" dirty="0" err="1">
                <a:solidFill>
                  <a:srgbClr val="000000"/>
                </a:solidFill>
              </a:rPr>
              <a:t>piețe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țărănești</a:t>
            </a:r>
            <a:r>
              <a:rPr lang="en-US" sz="3600" b="1" dirty="0">
                <a:solidFill>
                  <a:srgbClr val="000000"/>
                </a:solidFill>
              </a:rPr>
              <a:t>, </a:t>
            </a:r>
            <a:r>
              <a:rPr lang="en-US" sz="3600" b="1" dirty="0" err="1">
                <a:solidFill>
                  <a:srgbClr val="000000"/>
                </a:solidFill>
              </a:rPr>
              <a:t>grupuri</a:t>
            </a:r>
            <a:r>
              <a:rPr lang="en-US" sz="3600" b="1" dirty="0">
                <a:solidFill>
                  <a:srgbClr val="000000"/>
                </a:solidFill>
              </a:rPr>
              <a:t> de </a:t>
            </a:r>
            <a:r>
              <a:rPr lang="en-US" sz="3600" b="1" dirty="0" err="1">
                <a:solidFill>
                  <a:srgbClr val="000000"/>
                </a:solidFill>
              </a:rPr>
              <a:t>consum</a:t>
            </a:r>
            <a:endParaRPr lang="en-US" sz="3600" b="1" dirty="0">
              <a:solidFill>
                <a:srgbClr val="00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</a:rPr>
              <a:t>Alert, </a:t>
            </a:r>
            <a:r>
              <a:rPr lang="en-US" sz="3600" b="1" dirty="0" err="1">
                <a:solidFill>
                  <a:srgbClr val="000000"/>
                </a:solidFill>
              </a:rPr>
              <a:t>suspicios</a:t>
            </a:r>
            <a:r>
              <a:rPr lang="en-US" sz="3600" b="1" dirty="0">
                <a:solidFill>
                  <a:srgbClr val="000000"/>
                </a:solidFill>
              </a:rPr>
              <a:t>, curios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0000"/>
                </a:solidFill>
              </a:rPr>
              <a:t>Produse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autohtone</a:t>
            </a:r>
            <a:r>
              <a:rPr lang="en-US" sz="3600" b="1" dirty="0">
                <a:solidFill>
                  <a:srgbClr val="000000"/>
                </a:solidFill>
              </a:rPr>
              <a:t>, de </a:t>
            </a:r>
            <a:r>
              <a:rPr lang="en-US" sz="3600" b="1" dirty="0" err="1">
                <a:solidFill>
                  <a:srgbClr val="000000"/>
                </a:solidFill>
              </a:rPr>
              <a:t>sezon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și</a:t>
            </a:r>
            <a:r>
              <a:rPr lang="en-US" sz="3600" b="1" dirty="0">
                <a:solidFill>
                  <a:srgbClr val="000000"/>
                </a:solidFill>
              </a:rPr>
              <a:t> de </a:t>
            </a:r>
            <a:r>
              <a:rPr lang="en-US" sz="3600" b="1" dirty="0" err="1">
                <a:solidFill>
                  <a:srgbClr val="000000"/>
                </a:solidFill>
              </a:rPr>
              <a:t>origine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73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ESTE UN PRODUS ECO?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8777" y="5349240"/>
            <a:ext cx="2843223" cy="15087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16509-763E-1942-97CC-23FF5DAFA196}"/>
              </a:ext>
            </a:extLst>
          </p:cNvPr>
          <p:cNvSpPr txBox="1"/>
          <p:nvPr/>
        </p:nvSpPr>
        <p:spPr>
          <a:xfrm>
            <a:off x="483870" y="1870096"/>
            <a:ext cx="8731568" cy="445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PENTRU CONSUMATORI: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b="1" dirty="0"/>
              <a:t>MARCAT SAU CU CERTIFICAT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b="1" dirty="0"/>
              <a:t>MAI SĂNĂTOS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b="1" dirty="0"/>
              <a:t>MAI CURAT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b="1" dirty="0"/>
              <a:t>FĂRĂ ADITIVI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b="1" dirty="0"/>
              <a:t>MAI ETIC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b="1" dirty="0"/>
              <a:t>LOCAL/DIN INGREDIENTE LOCALE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b="1" dirty="0"/>
              <a:t>NOU: SUSTENABIL</a:t>
            </a:r>
          </a:p>
        </p:txBody>
      </p:sp>
    </p:spTree>
    <p:extLst>
      <p:ext uri="{BB962C8B-B14F-4D97-AF65-F5344CB8AC3E}">
        <p14:creationId xmlns:p14="http://schemas.microsoft.com/office/powerpoint/2010/main" val="4032556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484632"/>
            <a:ext cx="11029950" cy="1609344"/>
          </a:xfrm>
        </p:spPr>
        <p:txBody>
          <a:bodyPr/>
          <a:lstStyle/>
          <a:p>
            <a:r>
              <a:rPr lang="en-US" dirty="0"/>
              <a:t>PRODUSUL ECO – MAI SĂNĂTOS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8777" y="5349240"/>
            <a:ext cx="2843223" cy="1508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14F61B-01DE-D642-99F9-7B2A570A5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1874024"/>
            <a:ext cx="6037580" cy="48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9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484632"/>
            <a:ext cx="11029950" cy="1609344"/>
          </a:xfrm>
        </p:spPr>
        <p:txBody>
          <a:bodyPr/>
          <a:lstStyle/>
          <a:p>
            <a:r>
              <a:rPr lang="en-US" dirty="0"/>
              <a:t>PRODUSUL ECO – MAI SĂNĂTOS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8777" y="5349240"/>
            <a:ext cx="2843223" cy="150876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7CB1CC-3632-284D-A590-0FF00EDAE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66" y="0"/>
            <a:ext cx="11780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45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484632"/>
            <a:ext cx="11029950" cy="1609344"/>
          </a:xfrm>
        </p:spPr>
        <p:txBody>
          <a:bodyPr/>
          <a:lstStyle/>
          <a:p>
            <a:r>
              <a:rPr lang="en-US" dirty="0"/>
              <a:t>PRODUSUL ECO – MAI CURAT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8777" y="5349240"/>
            <a:ext cx="2843223" cy="150876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CD8ACB-2FBD-6646-95D0-EB76290B2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" y="1690633"/>
            <a:ext cx="7148830" cy="502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04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484632"/>
            <a:ext cx="11029950" cy="1609344"/>
          </a:xfrm>
        </p:spPr>
        <p:txBody>
          <a:bodyPr/>
          <a:lstStyle/>
          <a:p>
            <a:r>
              <a:rPr lang="en-US" dirty="0"/>
              <a:t>PRODUSUL ECO – FĂRĂ ADITIVI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1885" y="5669280"/>
            <a:ext cx="2240115" cy="118872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C37E26-A796-C84C-99EB-C73A77BA9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799136"/>
            <a:ext cx="9670344" cy="484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91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484632"/>
            <a:ext cx="11029950" cy="1609344"/>
          </a:xfrm>
        </p:spPr>
        <p:txBody>
          <a:bodyPr/>
          <a:lstStyle/>
          <a:p>
            <a:r>
              <a:rPr lang="en-US" dirty="0"/>
              <a:t>PRODUSUL ECO – FĂRĂ ADITIVI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1885" y="5669280"/>
            <a:ext cx="2240115" cy="118872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D28E0A-0681-034E-A5C9-D3FA2FE73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" y="1567180"/>
            <a:ext cx="102616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45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484632"/>
            <a:ext cx="11029950" cy="1609344"/>
          </a:xfrm>
        </p:spPr>
        <p:txBody>
          <a:bodyPr/>
          <a:lstStyle/>
          <a:p>
            <a:r>
              <a:rPr lang="en-US" dirty="0"/>
              <a:t>PRODUSUL ECO – FĂRĂ ADITIVI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1885" y="5669280"/>
            <a:ext cx="2240115" cy="118872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52E14-140D-384E-988D-1705A2C22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09" y="1879442"/>
            <a:ext cx="6262499" cy="46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06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484632"/>
            <a:ext cx="11029950" cy="1609344"/>
          </a:xfrm>
        </p:spPr>
        <p:txBody>
          <a:bodyPr/>
          <a:lstStyle/>
          <a:p>
            <a:r>
              <a:rPr lang="en-US" dirty="0"/>
              <a:t>PRODUSUL ECO – MAI ETIC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1885" y="5669280"/>
            <a:ext cx="2240115" cy="118872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5F2D3B-C154-044E-ADF1-FADA4D8E0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33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3187"/>
            <a:ext cx="121920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24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ESTE UN PRODUS ECO?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8777" y="5349240"/>
            <a:ext cx="2843223" cy="15087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16509-763E-1942-97CC-23FF5DAFA196}"/>
              </a:ext>
            </a:extLst>
          </p:cNvPr>
          <p:cNvSpPr txBox="1"/>
          <p:nvPr/>
        </p:nvSpPr>
        <p:spPr>
          <a:xfrm>
            <a:off x="483870" y="2093976"/>
            <a:ext cx="11518538" cy="35105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PENTRU PRODUCĂTORI/PROCESATORI/INTERMEDIARI: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3200" b="1" dirty="0"/>
              <a:t>CRESCUT PE SOL CERTIFICAT ECOLOGIC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3200" b="1" dirty="0"/>
              <a:t>ANIMALE/FERME CERTIFICATE ECOLOGIC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3200" b="1" dirty="0"/>
              <a:t>SALĂ DE PROCESARE CERTIFICATĂ ECOLOGIC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3200" b="1" dirty="0"/>
              <a:t>PRODUS FINIT MARKAT ECOLOGIC</a:t>
            </a:r>
          </a:p>
        </p:txBody>
      </p:sp>
    </p:spTree>
    <p:extLst>
      <p:ext uri="{BB962C8B-B14F-4D97-AF65-F5344CB8AC3E}">
        <p14:creationId xmlns:p14="http://schemas.microsoft.com/office/powerpoint/2010/main" val="2165686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484632"/>
            <a:ext cx="11029950" cy="1609344"/>
          </a:xfrm>
        </p:spPr>
        <p:txBody>
          <a:bodyPr/>
          <a:lstStyle/>
          <a:p>
            <a:r>
              <a:rPr lang="en-US" dirty="0"/>
              <a:t>PRODUSUL ECO – LOCAL/INGREDIENTE LOCALE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1885" y="5669280"/>
            <a:ext cx="2240115" cy="1188720"/>
          </a:xfrm>
        </p:spPr>
      </p:pic>
      <p:pic>
        <p:nvPicPr>
          <p:cNvPr id="6" name="Content Placeholder 8" descr="short food chain.jpg">
            <a:extLst>
              <a:ext uri="{FF2B5EF4-FFF2-40B4-BE49-F238E27FC236}">
                <a16:creationId xmlns:a16="http://schemas.microsoft.com/office/drawing/2014/main" id="{C2477C21-1110-F94D-A6E6-E0C6858F8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r="2411"/>
          <a:stretch>
            <a:fillRect/>
          </a:stretch>
        </p:blipFill>
        <p:spPr>
          <a:xfrm>
            <a:off x="150534" y="2057400"/>
            <a:ext cx="7620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85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484632"/>
            <a:ext cx="11029950" cy="1609344"/>
          </a:xfrm>
        </p:spPr>
        <p:txBody>
          <a:bodyPr>
            <a:normAutofit fontScale="90000"/>
          </a:bodyPr>
          <a:lstStyle/>
          <a:p>
            <a:r>
              <a:rPr lang="en-US" dirty="0"/>
              <a:t>PRODUSUL ECO – NOU: SUSTENABIL/ENERGIA FOLOSITĂ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1885" y="5669280"/>
            <a:ext cx="2240115" cy="118872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CA3529-0E3A-BF4C-AFE7-86345A155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5" y="1776536"/>
            <a:ext cx="8904215" cy="50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3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63" y="484632"/>
            <a:ext cx="11029950" cy="1609344"/>
          </a:xfrm>
        </p:spPr>
        <p:txBody>
          <a:bodyPr>
            <a:normAutofit/>
          </a:bodyPr>
          <a:lstStyle/>
          <a:p>
            <a:r>
              <a:rPr lang="en-US" dirty="0"/>
              <a:t>PRODUSUL ECO – AMBALAJUL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1885" y="5669280"/>
            <a:ext cx="2240115" cy="1188720"/>
          </a:xfrm>
        </p:spPr>
      </p:pic>
      <p:pic>
        <p:nvPicPr>
          <p:cNvPr id="9" name="Picture 8" descr="Jars_small_02-e1483636210732.jpg">
            <a:extLst>
              <a:ext uri="{FF2B5EF4-FFF2-40B4-BE49-F238E27FC236}">
                <a16:creationId xmlns:a16="http://schemas.microsoft.com/office/drawing/2014/main" id="{C19285AB-8985-2A4B-B02B-96995C819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6399"/>
            <a:ext cx="7772401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20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474452" cy="1609344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LA CE SERVEȘTE AMBALAJUL?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8777" y="5349240"/>
            <a:ext cx="2843223" cy="15087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16509-763E-1942-97CC-23FF5DAFA196}"/>
              </a:ext>
            </a:extLst>
          </p:cNvPr>
          <p:cNvSpPr txBox="1"/>
          <p:nvPr/>
        </p:nvSpPr>
        <p:spPr>
          <a:xfrm>
            <a:off x="483870" y="1870096"/>
            <a:ext cx="98602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4400" b="1" dirty="0" err="1">
                <a:solidFill>
                  <a:srgbClr val="000000"/>
                </a:solidFill>
              </a:rPr>
              <a:t>Protejare</a:t>
            </a:r>
            <a:r>
              <a:rPr lang="en-US" sz="4400" b="1" dirty="0">
                <a:solidFill>
                  <a:srgbClr val="000000"/>
                </a:solidFill>
              </a:rPr>
              <a:t> </a:t>
            </a:r>
            <a:r>
              <a:rPr lang="en-US" sz="4400" b="1" dirty="0" err="1">
                <a:solidFill>
                  <a:srgbClr val="000000"/>
                </a:solidFill>
              </a:rPr>
              <a:t>împotriva</a:t>
            </a:r>
            <a:r>
              <a:rPr lang="en-US" sz="4400" b="1" dirty="0">
                <a:solidFill>
                  <a:srgbClr val="000000"/>
                </a:solidFill>
              </a:rPr>
              <a:t> </a:t>
            </a:r>
            <a:r>
              <a:rPr lang="en-US" sz="4400" b="1" dirty="0" err="1">
                <a:solidFill>
                  <a:srgbClr val="000000"/>
                </a:solidFill>
              </a:rPr>
              <a:t>contaminării</a:t>
            </a:r>
            <a:endParaRPr lang="en-US" sz="4400" b="1" dirty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en-US" sz="4400" b="1" dirty="0" err="1">
                <a:solidFill>
                  <a:srgbClr val="000000"/>
                </a:solidFill>
              </a:rPr>
              <a:t>Porționare</a:t>
            </a:r>
            <a:endParaRPr lang="en-US" sz="4400" b="1" dirty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en-US" sz="4400" b="1" dirty="0" err="1">
                <a:solidFill>
                  <a:srgbClr val="000000"/>
                </a:solidFill>
              </a:rPr>
              <a:t>Informație</a:t>
            </a:r>
            <a:endParaRPr lang="en-US" sz="4400" b="1" dirty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en-US" sz="4400" b="1" dirty="0">
                <a:solidFill>
                  <a:srgbClr val="000000"/>
                </a:solidFill>
              </a:rPr>
              <a:t>Marketing</a:t>
            </a:r>
          </a:p>
        </p:txBody>
      </p:sp>
    </p:spTree>
    <p:extLst>
      <p:ext uri="{BB962C8B-B14F-4D97-AF65-F5344CB8AC3E}">
        <p14:creationId xmlns:p14="http://schemas.microsoft.com/office/powerpoint/2010/main" val="2239221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474452" cy="1609344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SPECIFICUL ECO CERTIFICAT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8777" y="5349240"/>
            <a:ext cx="2843223" cy="15087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16509-763E-1942-97CC-23FF5DAFA196}"/>
              </a:ext>
            </a:extLst>
          </p:cNvPr>
          <p:cNvSpPr txBox="1"/>
          <p:nvPr/>
        </p:nvSpPr>
        <p:spPr>
          <a:xfrm>
            <a:off x="483870" y="1870096"/>
            <a:ext cx="98602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 algn="ctr">
              <a:buNone/>
            </a:pPr>
            <a:r>
              <a:rPr lang="en-US" sz="4400" b="1" dirty="0"/>
              <a:t>REDUCE</a:t>
            </a:r>
          </a:p>
          <a:p>
            <a:pPr marL="114300" indent="0" algn="ctr">
              <a:buNone/>
            </a:pPr>
            <a:endParaRPr lang="en-US" sz="4400" b="1" dirty="0"/>
          </a:p>
          <a:p>
            <a:pPr marL="114300" indent="0" algn="ctr">
              <a:buNone/>
            </a:pPr>
            <a:r>
              <a:rPr lang="en-US" sz="4400" b="1" dirty="0"/>
              <a:t>REUTILIZEAZĂ</a:t>
            </a:r>
          </a:p>
          <a:p>
            <a:pPr marL="114300" indent="0" algn="ctr">
              <a:buNone/>
            </a:pPr>
            <a:endParaRPr lang="en-US" sz="4400" b="1" dirty="0"/>
          </a:p>
          <a:p>
            <a:pPr marL="114300" indent="0" algn="ctr">
              <a:buNone/>
            </a:pPr>
            <a:r>
              <a:rPr lang="en-US" sz="4400" b="1" dirty="0"/>
              <a:t>RECICLEAZĂ</a:t>
            </a:r>
          </a:p>
        </p:txBody>
      </p:sp>
    </p:spTree>
    <p:extLst>
      <p:ext uri="{BB962C8B-B14F-4D97-AF65-F5344CB8AC3E}">
        <p14:creationId xmlns:p14="http://schemas.microsoft.com/office/powerpoint/2010/main" val="795800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474452" cy="1609344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SPECIFICUL ECO CERTIFICAT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8777" y="5349240"/>
            <a:ext cx="2843223" cy="15087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16509-763E-1942-97CC-23FF5DAFA196}"/>
              </a:ext>
            </a:extLst>
          </p:cNvPr>
          <p:cNvSpPr txBox="1"/>
          <p:nvPr/>
        </p:nvSpPr>
        <p:spPr>
          <a:xfrm>
            <a:off x="483870" y="1870096"/>
            <a:ext cx="8864907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3600" b="1" dirty="0"/>
              <a:t>MATERIALE REUTILIZABILE</a:t>
            </a:r>
          </a:p>
          <a:p>
            <a:pPr marL="114300"/>
            <a:r>
              <a:rPr lang="en-US" sz="3600" b="1" dirty="0"/>
              <a:t>SE INTERZICE </a:t>
            </a:r>
          </a:p>
          <a:p>
            <a:pPr marL="6858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	AMBALAJUL EXCESIV, NENECESAR</a:t>
            </a:r>
          </a:p>
          <a:p>
            <a:pPr marL="6858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	UTILIZAREA PVC (FTALAȚI)</a:t>
            </a:r>
          </a:p>
          <a:p>
            <a:pPr marL="6858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	ALUMINIU ȘI METALE</a:t>
            </a:r>
          </a:p>
          <a:p>
            <a:pPr marL="6858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	HÂRTIE RECICLATĂ PRIN CLORINE</a:t>
            </a:r>
          </a:p>
          <a:p>
            <a:pPr marL="6858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	NANOPARTICULE</a:t>
            </a:r>
          </a:p>
          <a:p>
            <a:pPr marL="114300"/>
            <a:r>
              <a:rPr lang="en-US" sz="4400" b="1" dirty="0"/>
              <a:t>	</a:t>
            </a:r>
          </a:p>
          <a:p>
            <a:pPr marL="114300" indent="0">
              <a:buNone/>
            </a:pPr>
            <a:endParaRPr lang="en-US" sz="4400" b="1" dirty="0"/>
          </a:p>
          <a:p>
            <a:pPr marL="114300" indent="0">
              <a:buNone/>
            </a:pPr>
            <a:endParaRPr lang="en-US" sz="4400" b="1" dirty="0"/>
          </a:p>
          <a:p>
            <a:pPr marL="114300" indent="0">
              <a:buNone/>
            </a:pP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824841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474452" cy="1609344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AVANTAJE PT PRODUCĂTOR – PREȚURI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8777" y="5349240"/>
            <a:ext cx="2843223" cy="1508760"/>
          </a:xfr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ADF739C-046E-5945-BDAA-E235B1C81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633743"/>
              </p:ext>
            </p:extLst>
          </p:nvPr>
        </p:nvGraphicFramePr>
        <p:xfrm>
          <a:off x="1173556" y="1953299"/>
          <a:ext cx="7956376" cy="4699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9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9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9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9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3321">
                <a:tc>
                  <a:txBody>
                    <a:bodyPr/>
                    <a:lstStyle/>
                    <a:p>
                      <a:r>
                        <a:rPr lang="ro-RO" dirty="0"/>
                        <a:t>PRODUS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nonORGANIC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ORGANIC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DIFERENTA </a:t>
                      </a:r>
                      <a:endParaRPr lang="en-GB" dirty="0"/>
                    </a:p>
                    <a:p>
                      <a:r>
                        <a:rPr lang="ro-RO" dirty="0"/>
                        <a:t>%</a:t>
                      </a:r>
                      <a:r>
                        <a:rPr lang="en-GB" dirty="0"/>
                        <a:t>              </a:t>
                      </a:r>
                      <a:r>
                        <a:rPr lang="en-GB" baseline="0" dirty="0"/>
                        <a:t>  </a:t>
                      </a:r>
                      <a:r>
                        <a:rPr lang="en-GB" dirty="0"/>
                        <a:t>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409">
                <a:tc>
                  <a:txBody>
                    <a:bodyPr/>
                    <a:lstStyle/>
                    <a:p>
                      <a:r>
                        <a:rPr lang="ro-RO" dirty="0"/>
                        <a:t>FĂINĂ</a:t>
                      </a:r>
                      <a:r>
                        <a:rPr lang="ro-RO" baseline="0" dirty="0"/>
                        <a:t> INTEGRALĂ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1.26/KG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1.99/KG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58</a:t>
                      </a:r>
                      <a:r>
                        <a:rPr lang="en-GB" baseline="0" dirty="0"/>
                        <a:t>            </a:t>
                      </a:r>
                      <a:r>
                        <a:rPr lang="en-GB" dirty="0"/>
                        <a:t>0.73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308">
                <a:tc>
                  <a:txBody>
                    <a:bodyPr/>
                    <a:lstStyle/>
                    <a:p>
                      <a:r>
                        <a:rPr lang="ro-RO" dirty="0"/>
                        <a:t>OUĂ medium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0.23/bucata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0.25/bucata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9</a:t>
                      </a:r>
                      <a:r>
                        <a:rPr lang="en-GB" dirty="0"/>
                        <a:t>              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975">
                <a:tc>
                  <a:txBody>
                    <a:bodyPr/>
                    <a:lstStyle/>
                    <a:p>
                      <a:r>
                        <a:rPr lang="ro-RO" dirty="0"/>
                        <a:t>Pâine de secară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0.19/100</a:t>
                      </a:r>
                      <a:r>
                        <a:rPr lang="ro-RO" baseline="0" dirty="0"/>
                        <a:t> gr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0.33/100 gr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74</a:t>
                      </a:r>
                      <a:r>
                        <a:rPr lang="en-GB" dirty="0"/>
                        <a:t>            0.14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308">
                <a:tc>
                  <a:txBody>
                    <a:bodyPr/>
                    <a:lstStyle/>
                    <a:p>
                      <a:r>
                        <a:rPr lang="ro-RO" dirty="0"/>
                        <a:t>Lapte integral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0.61/litru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0.81/litru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33</a:t>
                      </a:r>
                      <a:r>
                        <a:rPr lang="en-GB" dirty="0"/>
                        <a:t>            0.20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308">
                <a:tc>
                  <a:txBody>
                    <a:bodyPr/>
                    <a:lstStyle/>
                    <a:p>
                      <a:r>
                        <a:rPr lang="ro-RO" dirty="0"/>
                        <a:t>Cartofi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0.80/kg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0.95/kg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19</a:t>
                      </a:r>
                      <a:r>
                        <a:rPr lang="en-GB" dirty="0"/>
                        <a:t>            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308">
                <a:tc>
                  <a:txBody>
                    <a:bodyPr/>
                    <a:lstStyle/>
                    <a:p>
                      <a:r>
                        <a:rPr lang="ro-RO" dirty="0"/>
                        <a:t>Piept pui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13/kg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17/kg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31</a:t>
                      </a:r>
                      <a:r>
                        <a:rPr lang="en-GB" dirty="0"/>
                        <a:t>            4.00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6308">
                <a:tc>
                  <a:txBody>
                    <a:bodyPr/>
                    <a:lstStyle/>
                    <a:p>
                      <a:r>
                        <a:rPr lang="ro-RO" dirty="0"/>
                        <a:t>Suc de mere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1/kg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1.6/kg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/>
                        <a:t>60</a:t>
                      </a:r>
                      <a:r>
                        <a:rPr lang="en-GB" dirty="0"/>
                        <a:t>            0.60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8558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474452" cy="79552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AVANTAJE PT PRODUCĂTOR – PREȚURI S/M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8777" y="5349240"/>
            <a:ext cx="2843223" cy="150876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502B73-F275-0B41-AB4D-DEABE7DB6F08}"/>
              </a:ext>
            </a:extLst>
          </p:cNvPr>
          <p:cNvSpPr/>
          <p:nvPr/>
        </p:nvSpPr>
        <p:spPr>
          <a:xfrm>
            <a:off x="457199" y="1381872"/>
            <a:ext cx="1137372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Gem de </a:t>
            </a:r>
            <a:r>
              <a:rPr lang="en-US" sz="2800" b="1" dirty="0" err="1"/>
              <a:t>vișină</a:t>
            </a:r>
            <a:r>
              <a:rPr lang="en-US" sz="2800" b="1" dirty="0"/>
              <a:t> 				300.89 lei/kg 		43 lei/kg</a:t>
            </a:r>
            <a:endParaRPr lang="en-GB" sz="2800" b="1" dirty="0"/>
          </a:p>
          <a:p>
            <a:r>
              <a:rPr lang="en-US" sz="2800" b="1" dirty="0"/>
              <a:t>Gem </a:t>
            </a:r>
            <a:r>
              <a:rPr lang="en-US" sz="2800" b="1" dirty="0" err="1"/>
              <a:t>pomușoare</a:t>
            </a:r>
            <a:r>
              <a:rPr lang="en-US" sz="2800" b="1" dirty="0"/>
              <a:t> de </a:t>
            </a:r>
            <a:r>
              <a:rPr lang="en-US" sz="2800" b="1" dirty="0" err="1"/>
              <a:t>pădure</a:t>
            </a:r>
            <a:r>
              <a:rPr lang="en-US" sz="2800" b="1" dirty="0"/>
              <a:t> </a:t>
            </a:r>
            <a:endParaRPr lang="en-GB" sz="2800" b="1" dirty="0"/>
          </a:p>
          <a:p>
            <a:r>
              <a:rPr lang="en-US" sz="2800" b="1" dirty="0"/>
              <a:t>						187 lei/kg 			50.65 lei/kg</a:t>
            </a:r>
            <a:endParaRPr lang="en-GB" sz="2800" b="1" dirty="0"/>
          </a:p>
          <a:p>
            <a:r>
              <a:rPr lang="en-US" sz="2800" b="1" dirty="0" err="1"/>
              <a:t>Porumb</a:t>
            </a:r>
            <a:r>
              <a:rPr lang="en-US" sz="2800" b="1" dirty="0"/>
              <a:t> </a:t>
            </a:r>
            <a:r>
              <a:rPr lang="en-US" sz="2800" b="1" dirty="0" err="1"/>
              <a:t>conservat</a:t>
            </a:r>
            <a:r>
              <a:rPr lang="en-US" sz="2800" b="1" dirty="0"/>
              <a:t>			168 lei/kg 			30 lei/kg</a:t>
            </a:r>
            <a:endParaRPr lang="en-GB" sz="2800" b="1" dirty="0"/>
          </a:p>
          <a:p>
            <a:r>
              <a:rPr lang="en-US" sz="2800" b="1" dirty="0" err="1"/>
              <a:t>Floarea</a:t>
            </a:r>
            <a:r>
              <a:rPr lang="en-US" sz="2800" b="1" dirty="0"/>
              <a:t> </a:t>
            </a:r>
            <a:r>
              <a:rPr lang="en-US" sz="2800" b="1" dirty="0" err="1"/>
              <a:t>soarelui</a:t>
            </a:r>
            <a:r>
              <a:rPr lang="en-US" sz="2800" b="1" dirty="0"/>
              <a:t> </a:t>
            </a:r>
            <a:r>
              <a:rPr lang="en-US" sz="2800" b="1" dirty="0" err="1"/>
              <a:t>miez</a:t>
            </a:r>
            <a:r>
              <a:rPr lang="en-US" sz="2800" b="1" dirty="0"/>
              <a:t> 		128 lei/kg 	</a:t>
            </a:r>
            <a:endParaRPr lang="en-GB" sz="2800" b="1" dirty="0"/>
          </a:p>
          <a:p>
            <a:r>
              <a:rPr lang="en-US" sz="2800" b="1" dirty="0" err="1"/>
              <a:t>Făină</a:t>
            </a:r>
            <a:r>
              <a:rPr lang="en-US" sz="2800" b="1" dirty="0"/>
              <a:t> de </a:t>
            </a:r>
            <a:r>
              <a:rPr lang="en-US" sz="2800" b="1" dirty="0" err="1"/>
              <a:t>porumb</a:t>
            </a:r>
            <a:r>
              <a:rPr lang="en-US" sz="2800" b="1" dirty="0"/>
              <a:t> 			63.65 lei/kg 		18.70 lei/kg</a:t>
            </a:r>
            <a:endParaRPr lang="en-GB" sz="2800" b="1" dirty="0"/>
          </a:p>
          <a:p>
            <a:r>
              <a:rPr lang="en-US" sz="2800" b="1" dirty="0" err="1"/>
              <a:t>Hrișcă</a:t>
            </a:r>
            <a:r>
              <a:rPr lang="en-US" sz="2800" b="1" dirty="0"/>
              <a:t> 					132 lei/kg 			34 lei/kg</a:t>
            </a:r>
            <a:endParaRPr lang="en-GB" sz="2800" b="1" dirty="0"/>
          </a:p>
          <a:p>
            <a:r>
              <a:rPr lang="en-US" sz="2800" b="1" dirty="0" err="1"/>
              <a:t>Ulei</a:t>
            </a:r>
            <a:r>
              <a:rPr lang="en-US" sz="2800" b="1" dirty="0"/>
              <a:t> </a:t>
            </a:r>
            <a:r>
              <a:rPr lang="en-US" sz="2800" b="1" dirty="0" err="1"/>
              <a:t>fl</a:t>
            </a:r>
            <a:r>
              <a:rPr lang="en-US" sz="2800" b="1" dirty="0"/>
              <a:t> </a:t>
            </a:r>
            <a:r>
              <a:rPr lang="en-US" sz="2800" b="1" dirty="0" err="1"/>
              <a:t>soarelui</a:t>
            </a:r>
            <a:r>
              <a:rPr lang="en-US" sz="2800" b="1" dirty="0"/>
              <a:t> 				209 lei/kg 			27 lei/kg</a:t>
            </a:r>
            <a:endParaRPr lang="en-GB" sz="2800" b="1" dirty="0"/>
          </a:p>
          <a:p>
            <a:r>
              <a:rPr lang="en-US" sz="2800" b="1" dirty="0"/>
              <a:t> 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41889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4632"/>
            <a:ext cx="11087101" cy="79552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AVANTAJE PT PRODUCĂTOR – CREDIBILITATE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8777" y="5349240"/>
            <a:ext cx="2843223" cy="150876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502B73-F275-0B41-AB4D-DEABE7DB6F08}"/>
              </a:ext>
            </a:extLst>
          </p:cNvPr>
          <p:cNvSpPr/>
          <p:nvPr/>
        </p:nvSpPr>
        <p:spPr>
          <a:xfrm>
            <a:off x="457199" y="1381872"/>
            <a:ext cx="113737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sz="2800" b="1" dirty="0">
                <a:solidFill>
                  <a:srgbClr val="000000"/>
                </a:solidFill>
              </a:rPr>
              <a:t>STANDARD DE CALITATE - ECO</a:t>
            </a:r>
          </a:p>
          <a:p>
            <a:r>
              <a:rPr lang="en-US" sz="2800" b="1" dirty="0"/>
              <a:t> </a:t>
            </a:r>
            <a:endParaRPr lang="en-GB" sz="2800" b="1" dirty="0"/>
          </a:p>
        </p:txBody>
      </p:sp>
      <p:pic>
        <p:nvPicPr>
          <p:cNvPr id="7" name="Picture 6" descr="sigla.png">
            <a:extLst>
              <a:ext uri="{FF2B5EF4-FFF2-40B4-BE49-F238E27FC236}">
                <a16:creationId xmlns:a16="http://schemas.microsoft.com/office/drawing/2014/main" id="{BE0FC958-899F-734F-8AFC-98AC1CD0A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10" y="2335979"/>
            <a:ext cx="5037409" cy="43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24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4632"/>
            <a:ext cx="11087101" cy="79552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					AVANTAJE PT PRODUCĂTOR 					– CREDIBILITATE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8777" y="5349240"/>
            <a:ext cx="2843223" cy="150876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502B73-F275-0B41-AB4D-DEABE7DB6F08}"/>
              </a:ext>
            </a:extLst>
          </p:cNvPr>
          <p:cNvSpPr/>
          <p:nvPr/>
        </p:nvSpPr>
        <p:spPr>
          <a:xfrm>
            <a:off x="457199" y="1381872"/>
            <a:ext cx="113737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sz="2800" b="1" dirty="0">
                <a:solidFill>
                  <a:srgbClr val="000000"/>
                </a:solidFill>
              </a:rPr>
              <a:t>					STANDARD DE CALITATE - ECO</a:t>
            </a:r>
          </a:p>
          <a:p>
            <a:r>
              <a:rPr lang="en-US" sz="2800" b="1" dirty="0"/>
              <a:t> </a:t>
            </a:r>
            <a:endParaRPr lang="en-GB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BC98B-8FA5-A141-B571-198A6CBBA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21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781.JPG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49348" y="387804"/>
            <a:ext cx="9118653" cy="606553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o-RO" dirty="0"/>
          </a:p>
          <a:p>
            <a:pPr>
              <a:buNone/>
            </a:pPr>
            <a:endParaRPr lang="en-GB" dirty="0"/>
          </a:p>
        </p:txBody>
      </p:sp>
      <p:pic>
        <p:nvPicPr>
          <p:cNvPr id="14" name="Picture 13" descr="canada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88288" y="4509120"/>
            <a:ext cx="1837556" cy="1876932"/>
          </a:xfrm>
          <a:prstGeom prst="rect">
            <a:avLst/>
          </a:prstGeom>
        </p:spPr>
      </p:pic>
      <p:pic>
        <p:nvPicPr>
          <p:cNvPr id="15" name="Picture 14" descr="usa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4033" y="4293097"/>
            <a:ext cx="2143125" cy="2143125"/>
          </a:xfrm>
          <a:prstGeom prst="rect">
            <a:avLst/>
          </a:prstGeom>
        </p:spPr>
      </p:pic>
      <p:pic>
        <p:nvPicPr>
          <p:cNvPr id="16" name="Picture 15" descr="EU 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4152" y="1124745"/>
            <a:ext cx="3203848" cy="2135899"/>
          </a:xfrm>
          <a:prstGeom prst="rect">
            <a:avLst/>
          </a:prstGeom>
        </p:spPr>
      </p:pic>
      <p:pic>
        <p:nvPicPr>
          <p:cNvPr id="17" name="Picture 16" descr="french 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5920" y="1196753"/>
            <a:ext cx="1719064" cy="2048551"/>
          </a:xfrm>
          <a:prstGeom prst="rect">
            <a:avLst/>
          </a:prstGeom>
        </p:spPr>
      </p:pic>
      <p:pic>
        <p:nvPicPr>
          <p:cNvPr id="18" name="Picture 17" descr="SA 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35560" y="2276872"/>
            <a:ext cx="1728192" cy="1742475"/>
          </a:xfrm>
          <a:prstGeom prst="rect">
            <a:avLst/>
          </a:prstGeom>
        </p:spPr>
      </p:pic>
      <p:pic>
        <p:nvPicPr>
          <p:cNvPr id="19" name="Picture 18" descr="germa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75520" y="4437112"/>
            <a:ext cx="2188840" cy="1846834"/>
          </a:xfrm>
          <a:prstGeom prst="rect">
            <a:avLst/>
          </a:prstGeom>
        </p:spPr>
      </p:pic>
      <p:pic>
        <p:nvPicPr>
          <p:cNvPr id="20" name="Picture 19" descr="dutch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23792" y="3789040"/>
            <a:ext cx="1800200" cy="198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79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4632"/>
            <a:ext cx="11087101" cy="79552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AVANTAJE PT CUMPĂRĂTOR – TRASABILITATE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8777" y="5349240"/>
            <a:ext cx="2843223" cy="1508760"/>
          </a:xfrm>
        </p:spPr>
      </p:pic>
      <p:pic>
        <p:nvPicPr>
          <p:cNvPr id="8" name="Picture 7" descr="ingredients.jpg">
            <a:extLst>
              <a:ext uri="{FF2B5EF4-FFF2-40B4-BE49-F238E27FC236}">
                <a16:creationId xmlns:a16="http://schemas.microsoft.com/office/drawing/2014/main" id="{9D9C8142-4EFA-FE44-92D9-1483A6060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45775"/>
            <a:ext cx="9889589" cy="42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17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4632"/>
            <a:ext cx="11087101" cy="79552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AVANTAJE PT CUMPĂRĂTOR – TRASABILITATE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3353" y="4937760"/>
            <a:ext cx="3618647" cy="1920240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4A1081-B947-EF4A-86F0-AC59AF3A6FB8}"/>
              </a:ext>
            </a:extLst>
          </p:cNvPr>
          <p:cNvSpPr txBox="1">
            <a:spLocks/>
          </p:cNvSpPr>
          <p:nvPr/>
        </p:nvSpPr>
        <p:spPr>
          <a:xfrm>
            <a:off x="457199" y="1600200"/>
            <a:ext cx="8891577" cy="3837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000000"/>
                </a:solidFill>
              </a:rPr>
              <a:t>ȚARA DE ORIGINE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PRODUCĂTORUL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DATELE DE CONTACT</a:t>
            </a:r>
          </a:p>
          <a:p>
            <a:pPr marL="114300" indent="0">
              <a:buFont typeface="Wingdings" pitchFamily="2" charset="2"/>
              <a:buNone/>
            </a:pPr>
            <a:endParaRPr lang="en-US" sz="2400" b="1" dirty="0">
              <a:solidFill>
                <a:srgbClr val="000000"/>
              </a:solidFill>
            </a:endParaRPr>
          </a:p>
          <a:p>
            <a:pPr marL="114300" indent="0">
              <a:buFont typeface="Wingdings" pitchFamily="2" charset="2"/>
              <a:buNone/>
            </a:pPr>
            <a:r>
              <a:rPr lang="en-US" sz="2400" b="1" dirty="0">
                <a:solidFill>
                  <a:srgbClr val="000000"/>
                </a:solidFill>
              </a:rPr>
              <a:t> 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NUMĂRUL LOTULUI</a:t>
            </a:r>
          </a:p>
          <a:p>
            <a:pPr marL="114300" indent="0">
              <a:buFont typeface="Wingdings" pitchFamily="2" charset="2"/>
              <a:buNone/>
            </a:pPr>
            <a:r>
              <a:rPr lang="en-US" sz="2400" b="1" dirty="0">
                <a:solidFill>
                  <a:srgbClr val="000000"/>
                </a:solidFill>
              </a:rPr>
              <a:t> EX. 05-120817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88C6C5-3D21-A34A-AE59-B7FB3FCE5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169" y="1793114"/>
            <a:ext cx="2455608" cy="24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4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B2BCF-1561-C842-88EF-93921971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4632"/>
            <a:ext cx="11087101" cy="79552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MARKETINGUL PRODUSELOR ECO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38D26-390B-BB4C-AA70-46E6C06A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3353" y="4937760"/>
            <a:ext cx="3618647" cy="1920240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4A1081-B947-EF4A-86F0-AC59AF3A6FB8}"/>
              </a:ext>
            </a:extLst>
          </p:cNvPr>
          <p:cNvSpPr txBox="1">
            <a:spLocks/>
          </p:cNvSpPr>
          <p:nvPr/>
        </p:nvSpPr>
        <p:spPr>
          <a:xfrm>
            <a:off x="457199" y="1389185"/>
            <a:ext cx="8891577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0000"/>
                </a:solidFill>
              </a:rPr>
              <a:t>PRODUSUL - CALITATEA &amp; CEREREA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PREȚUL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PLACE – AMPLASAREA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PEOPLE – ECHIPA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PROMOVAREA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	ETICHETA/AMBALAJUL/PREZENTAREA/DEGUSTĂRI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	MARCĂ PROPRIE/DENUMIRE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	PAGINA FB /BLOG/PORTALURI SPECIALIZATE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	EXPOZIȚII, IARMAROACE, PIAȚA ECOLOCAL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	EMISIUNI TV, INTERVIURI, ARTICOLE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	EVENIMENTE TEMATICE/PREZENTĂRI/TOMBOLE</a:t>
            </a:r>
          </a:p>
          <a:p>
            <a:pPr marL="0" indent="0">
              <a:buNone/>
            </a:pPr>
            <a:endParaRPr lang="en-US" sz="2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000000"/>
              </a:solidFill>
            </a:endParaRPr>
          </a:p>
          <a:p>
            <a:endParaRPr lang="en-US" sz="2400" b="1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07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89D1B-DEBA-AC4E-AE70-B57F3C883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REȚELE DE SUSȚINERE 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454C9-F005-B54F-9EB6-76E1A5B90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677" y="1755058"/>
            <a:ext cx="10795820" cy="461831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Asociația</a:t>
            </a:r>
            <a:r>
              <a:rPr lang="en-US" dirty="0"/>
              <a:t> </a:t>
            </a:r>
            <a:r>
              <a:rPr lang="en-US" dirty="0" err="1"/>
              <a:t>Consumatorilor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Producătorilor</a:t>
            </a:r>
            <a:r>
              <a:rPr lang="en-US" dirty="0"/>
              <a:t> </a:t>
            </a:r>
            <a:r>
              <a:rPr lang="en-US" dirty="0" err="1"/>
              <a:t>Ecologici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Artizanali</a:t>
            </a:r>
            <a:r>
              <a:rPr lang="en-US" dirty="0"/>
              <a:t> din Moldova </a:t>
            </a:r>
            <a:r>
              <a:rPr lang="en-US" dirty="0" err="1"/>
              <a:t>EcoLocal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ecolocalmd@gmail.com</a:t>
            </a:r>
            <a:r>
              <a:rPr lang="en-US" dirty="0"/>
              <a:t> </a:t>
            </a:r>
            <a:r>
              <a:rPr lang="en-US" dirty="0" err="1"/>
              <a:t>Piața</a:t>
            </a:r>
            <a:r>
              <a:rPr lang="en-US" dirty="0"/>
              <a:t> </a:t>
            </a:r>
            <a:r>
              <a:rPr lang="en-US"/>
              <a:t>EcoLocal</a:t>
            </a:r>
            <a:endParaRPr lang="en-US" dirty="0"/>
          </a:p>
          <a:p>
            <a:r>
              <a:rPr lang="en-GB" b="1" dirty="0" err="1"/>
              <a:t>Alianța</a:t>
            </a:r>
            <a:r>
              <a:rPr lang="en-GB" b="1" dirty="0"/>
              <a:t> </a:t>
            </a:r>
            <a:r>
              <a:rPr lang="en-GB" b="1" dirty="0" err="1"/>
              <a:t>Lanțului</a:t>
            </a:r>
            <a:r>
              <a:rPr lang="en-GB" b="1" dirty="0"/>
              <a:t> </a:t>
            </a:r>
            <a:r>
              <a:rPr lang="en-GB" b="1" dirty="0" err="1"/>
              <a:t>Valoric</a:t>
            </a:r>
            <a:r>
              <a:rPr lang="en-GB" b="1" dirty="0"/>
              <a:t> </a:t>
            </a:r>
            <a:r>
              <a:rPr lang="en-GB" b="1" dirty="0" err="1"/>
              <a:t>în</a:t>
            </a:r>
            <a:r>
              <a:rPr lang="en-GB" b="1" dirty="0"/>
              <a:t> Agricultura </a:t>
            </a:r>
            <a:r>
              <a:rPr lang="en-GB" b="1" dirty="0" err="1"/>
              <a:t>Ecologică</a:t>
            </a:r>
            <a:r>
              <a:rPr lang="en-GB" b="1" dirty="0"/>
              <a:t> din Moldova </a:t>
            </a:r>
            <a:r>
              <a:rPr lang="en-US" dirty="0"/>
              <a:t> MOVCA 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info@movca.org</a:t>
            </a:r>
            <a:endParaRPr lang="en-US" dirty="0"/>
          </a:p>
          <a:p>
            <a:r>
              <a:rPr lang="en-US" dirty="0" err="1"/>
              <a:t>Asociația</a:t>
            </a:r>
            <a:r>
              <a:rPr lang="en-US" dirty="0"/>
              <a:t> </a:t>
            </a:r>
            <a:r>
              <a:rPr lang="en-US" dirty="0" err="1"/>
              <a:t>Ecovisio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www.ecovisio.org</a:t>
            </a:r>
            <a:endParaRPr lang="en-US" dirty="0"/>
          </a:p>
          <a:p>
            <a:r>
              <a:rPr lang="en-US" dirty="0" err="1"/>
              <a:t>Asociația</a:t>
            </a:r>
            <a:r>
              <a:rPr lang="en-US" dirty="0"/>
              <a:t> </a:t>
            </a:r>
            <a:r>
              <a:rPr lang="en-US" dirty="0" err="1"/>
              <a:t>Pomușoarele</a:t>
            </a:r>
            <a:r>
              <a:rPr lang="en-US" dirty="0"/>
              <a:t> </a:t>
            </a:r>
            <a:r>
              <a:rPr lang="en-US" dirty="0" err="1"/>
              <a:t>Moldovei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pomusoarelemoldovei@gmail.com</a:t>
            </a:r>
            <a:endParaRPr lang="en-US" dirty="0"/>
          </a:p>
          <a:p>
            <a:r>
              <a:rPr lang="en-US" dirty="0" err="1"/>
              <a:t>Federația</a:t>
            </a:r>
            <a:r>
              <a:rPr lang="en-US" dirty="0"/>
              <a:t> </a:t>
            </a:r>
            <a:r>
              <a:rPr lang="en-US" dirty="0" err="1"/>
              <a:t>Națională</a:t>
            </a:r>
            <a:r>
              <a:rPr lang="en-US" dirty="0"/>
              <a:t> a </a:t>
            </a:r>
            <a:r>
              <a:rPr lang="en-US" dirty="0" err="1"/>
              <a:t>Agricultorilor</a:t>
            </a:r>
            <a:r>
              <a:rPr lang="en-US" dirty="0"/>
              <a:t> AGROINFORM</a:t>
            </a:r>
          </a:p>
          <a:p>
            <a:r>
              <a:rPr lang="en-US" dirty="0" err="1"/>
              <a:t>Federația</a:t>
            </a:r>
            <a:r>
              <a:rPr lang="en-US" dirty="0"/>
              <a:t> </a:t>
            </a:r>
            <a:r>
              <a:rPr lang="en-US" dirty="0" err="1"/>
              <a:t>Națională</a:t>
            </a:r>
            <a:r>
              <a:rPr lang="en-US" dirty="0"/>
              <a:t> a </a:t>
            </a:r>
            <a:r>
              <a:rPr lang="en-US" dirty="0" err="1"/>
              <a:t>Fermierilor</a:t>
            </a:r>
            <a:r>
              <a:rPr lang="en-US" dirty="0"/>
              <a:t> din Moldova FNFM</a:t>
            </a:r>
          </a:p>
          <a:p>
            <a:r>
              <a:rPr lang="en-US" dirty="0" err="1"/>
              <a:t>Proiectul</a:t>
            </a:r>
            <a:r>
              <a:rPr lang="en-US" dirty="0"/>
              <a:t> People in Need</a:t>
            </a:r>
          </a:p>
          <a:p>
            <a:r>
              <a:rPr lang="en-US" dirty="0" err="1"/>
              <a:t>Proiectul</a:t>
            </a:r>
            <a:r>
              <a:rPr lang="en-US" dirty="0"/>
              <a:t> AMIB</a:t>
            </a:r>
          </a:p>
          <a:p>
            <a:r>
              <a:rPr lang="en-US" dirty="0"/>
              <a:t>USAID</a:t>
            </a:r>
          </a:p>
          <a:p>
            <a:r>
              <a:rPr lang="en-US" dirty="0"/>
              <a:t>ODIMM</a:t>
            </a:r>
          </a:p>
          <a:p>
            <a:r>
              <a:rPr lang="en-US" dirty="0"/>
              <a:t>EURO ALUN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732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92154" y="298507"/>
            <a:ext cx="8756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4000" b="1" dirty="0">
                <a:solidFill>
                  <a:srgbClr val="960000"/>
                </a:solidFill>
              </a:rPr>
              <a:t>Moldova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2154" y="1950884"/>
            <a:ext cx="80625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Sigla</a:t>
            </a:r>
            <a:r>
              <a:rPr lang="en-US" sz="3600" dirty="0"/>
              <a:t> </a:t>
            </a:r>
            <a:r>
              <a:rPr lang="en-US" sz="3600" dirty="0" err="1"/>
              <a:t>națională</a:t>
            </a:r>
            <a:r>
              <a:rPr lang="en-US" sz="3600" dirty="0"/>
              <a:t> ”</a:t>
            </a:r>
            <a:r>
              <a:rPr lang="en-US" sz="3600" dirty="0" err="1"/>
              <a:t>Agricultura</a:t>
            </a:r>
            <a:r>
              <a:rPr lang="en-US" sz="3600" dirty="0"/>
              <a:t> </a:t>
            </a:r>
            <a:r>
              <a:rPr lang="en-US" sz="3600" dirty="0" err="1"/>
              <a:t>Ecologică</a:t>
            </a:r>
            <a:r>
              <a:rPr lang="en-US" sz="3600" dirty="0"/>
              <a:t> </a:t>
            </a:r>
            <a:r>
              <a:rPr lang="en-US" sz="3600" dirty="0" err="1"/>
              <a:t>Republica</a:t>
            </a:r>
            <a:r>
              <a:rPr lang="en-US" sz="3600" dirty="0"/>
              <a:t> Moldova”</a:t>
            </a:r>
          </a:p>
          <a:p>
            <a:endParaRPr lang="en-US" sz="3200" dirty="0"/>
          </a:p>
          <a:p>
            <a:r>
              <a:rPr lang="en-US" sz="3200" dirty="0"/>
              <a:t>HG cu </a:t>
            </a:r>
            <a:r>
              <a:rPr lang="en-US" sz="3200" dirty="0" err="1"/>
              <a:t>privire</a:t>
            </a:r>
            <a:r>
              <a:rPr lang="en-US" sz="3200" dirty="0"/>
              <a:t> la </a:t>
            </a:r>
            <a:r>
              <a:rPr lang="en-US" sz="3200" dirty="0" err="1"/>
              <a:t>aprobarea</a:t>
            </a:r>
            <a:r>
              <a:rPr lang="en-US" sz="3200" dirty="0"/>
              <a:t> </a:t>
            </a:r>
            <a:r>
              <a:rPr lang="en-US" sz="3200" dirty="0" err="1"/>
              <a:t>mărcii</a:t>
            </a:r>
            <a:r>
              <a:rPr lang="en-US" sz="3200" dirty="0"/>
              <a:t> </a:t>
            </a:r>
            <a:r>
              <a:rPr lang="en-US" sz="3200" dirty="0" err="1"/>
              <a:t>naționale</a:t>
            </a:r>
            <a:r>
              <a:rPr lang="en-US" sz="3200" dirty="0"/>
              <a:t> „</a:t>
            </a:r>
            <a:r>
              <a:rPr lang="en-US" sz="3200" dirty="0" err="1"/>
              <a:t>Agricultura</a:t>
            </a:r>
            <a:r>
              <a:rPr lang="en-US" sz="3200" dirty="0"/>
              <a:t> </a:t>
            </a:r>
            <a:r>
              <a:rPr lang="en-US" sz="3200" dirty="0" err="1"/>
              <a:t>Ecologica</a:t>
            </a:r>
            <a:r>
              <a:rPr lang="en-US" sz="3200" dirty="0"/>
              <a:t>̆ – </a:t>
            </a:r>
            <a:r>
              <a:rPr lang="en-US" sz="3200" dirty="0" err="1"/>
              <a:t>Republica</a:t>
            </a:r>
            <a:r>
              <a:rPr lang="en-US" sz="3200" dirty="0"/>
              <a:t> Moldova” </a:t>
            </a:r>
            <a:r>
              <a:rPr lang="en-US" sz="3200" dirty="0" err="1"/>
              <a:t>şi</a:t>
            </a:r>
            <a:r>
              <a:rPr lang="en-US" sz="3200" dirty="0"/>
              <a:t> a </a:t>
            </a:r>
            <a:r>
              <a:rPr lang="en-US" sz="3200" dirty="0" err="1"/>
              <a:t>Regulamentului</a:t>
            </a:r>
            <a:r>
              <a:rPr lang="en-US" sz="3200" dirty="0"/>
              <a:t> de </a:t>
            </a:r>
            <a:r>
              <a:rPr lang="en-US" sz="3200" dirty="0" err="1"/>
              <a:t>utilizare</a:t>
            </a:r>
            <a:r>
              <a:rPr lang="en-US" sz="3200" dirty="0"/>
              <a:t> a </a:t>
            </a:r>
            <a:r>
              <a:rPr lang="en-US" sz="3200" dirty="0" err="1"/>
              <a:t>mărcii</a:t>
            </a:r>
            <a:r>
              <a:rPr lang="en-US" sz="3200" dirty="0"/>
              <a:t> </a:t>
            </a:r>
            <a:r>
              <a:rPr lang="en-US" sz="3200" dirty="0" err="1"/>
              <a:t>naționale</a:t>
            </a:r>
            <a:r>
              <a:rPr lang="en-US" sz="3200" dirty="0"/>
              <a:t> „</a:t>
            </a:r>
            <a:r>
              <a:rPr lang="en-US" sz="3200" dirty="0" err="1"/>
              <a:t>Agricultura</a:t>
            </a:r>
            <a:r>
              <a:rPr lang="en-US" sz="3200" dirty="0"/>
              <a:t> </a:t>
            </a:r>
            <a:r>
              <a:rPr lang="en-US" sz="3200" dirty="0" err="1"/>
              <a:t>Ecologica</a:t>
            </a:r>
            <a:r>
              <a:rPr lang="en-US" sz="3200" dirty="0"/>
              <a:t>̆ – </a:t>
            </a:r>
            <a:r>
              <a:rPr lang="en-US" sz="3200" dirty="0" err="1"/>
              <a:t>Republica</a:t>
            </a:r>
            <a:r>
              <a:rPr lang="en-US" sz="3200" dirty="0"/>
              <a:t> Moldova” </a:t>
            </a:r>
          </a:p>
          <a:p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53A3BF-9703-FF47-B1AC-165B7E055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8777" y="5349240"/>
            <a:ext cx="2843223" cy="1508760"/>
          </a:xfrm>
        </p:spPr>
      </p:pic>
    </p:spTree>
    <p:extLst>
      <p:ext uri="{BB962C8B-B14F-4D97-AF65-F5344CB8AC3E}">
        <p14:creationId xmlns:p14="http://schemas.microsoft.com/office/powerpoint/2010/main" val="3948962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gl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79" y="504828"/>
            <a:ext cx="6473783" cy="55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83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6A45B5-DED9-9048-BF33-4F4B786DD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47650" y="963930"/>
            <a:ext cx="6858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AC08A5-7184-5E43-B9C6-62E26A764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21680" y="96393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37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0FC8E6-0E90-8C48-907A-A6C14A885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01" y="0"/>
            <a:ext cx="51006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859186-C661-5A40-8FFB-660D10B1F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362" y="0"/>
            <a:ext cx="5100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09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D2203-5A96-CA42-AE4D-87F20A26B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Cumpărătorii</a:t>
            </a:r>
            <a:r>
              <a:rPr lang="en-US" dirty="0"/>
              <a:t> </a:t>
            </a:r>
            <a:r>
              <a:rPr lang="en-US" dirty="0" err="1"/>
              <a:t>produselor</a:t>
            </a:r>
            <a:r>
              <a:rPr lang="en-US" dirty="0"/>
              <a:t> Eco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5E338-9033-B247-892F-F7ED4B03B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457200"/>
            <a:r>
              <a:rPr lang="en-US" sz="3200" b="1" dirty="0" err="1">
                <a:solidFill>
                  <a:srgbClr val="000000"/>
                </a:solidFill>
              </a:rPr>
              <a:t>Putere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mai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inaltă</a:t>
            </a:r>
            <a:r>
              <a:rPr lang="en-US" sz="3200" b="1" dirty="0">
                <a:solidFill>
                  <a:srgbClr val="000000"/>
                </a:solidFill>
              </a:rPr>
              <a:t> de </a:t>
            </a:r>
            <a:r>
              <a:rPr lang="en-US" sz="3200" b="1" dirty="0" err="1">
                <a:solidFill>
                  <a:srgbClr val="000000"/>
                </a:solidFill>
              </a:rPr>
              <a:t>cumpărare</a:t>
            </a:r>
            <a:endParaRPr lang="en-US" sz="3200" b="1" dirty="0">
              <a:solidFill>
                <a:srgbClr val="000000"/>
              </a:solidFill>
            </a:endParaRPr>
          </a:p>
          <a:p>
            <a:pPr marL="571500" indent="-457200"/>
            <a:r>
              <a:rPr lang="en-US" sz="3200" b="1" dirty="0" err="1">
                <a:solidFill>
                  <a:srgbClr val="000000"/>
                </a:solidFill>
              </a:rPr>
              <a:t>Vârsta</a:t>
            </a:r>
            <a:r>
              <a:rPr lang="en-US" sz="3200" b="1" dirty="0">
                <a:solidFill>
                  <a:srgbClr val="000000"/>
                </a:solidFill>
              </a:rPr>
              <a:t> 30-63 </a:t>
            </a:r>
            <a:r>
              <a:rPr lang="en-US" sz="3200" b="1" dirty="0" err="1">
                <a:solidFill>
                  <a:srgbClr val="000000"/>
                </a:solidFill>
              </a:rPr>
              <a:t>ani</a:t>
            </a:r>
            <a:endParaRPr lang="en-US" sz="3200" b="1" dirty="0">
              <a:solidFill>
                <a:srgbClr val="000000"/>
              </a:solidFill>
            </a:endParaRPr>
          </a:p>
          <a:p>
            <a:pPr marL="571500" indent="-457200"/>
            <a:r>
              <a:rPr lang="en-US" sz="3200" b="1" dirty="0" err="1">
                <a:solidFill>
                  <a:srgbClr val="000000"/>
                </a:solidFill>
              </a:rPr>
              <a:t>Familii</a:t>
            </a:r>
            <a:r>
              <a:rPr lang="en-US" sz="3200" b="1" dirty="0">
                <a:solidFill>
                  <a:srgbClr val="000000"/>
                </a:solidFill>
              </a:rPr>
              <a:t> cu 2-3 </a:t>
            </a:r>
            <a:r>
              <a:rPr lang="en-US" sz="3200" b="1" dirty="0" err="1">
                <a:solidFill>
                  <a:srgbClr val="000000"/>
                </a:solidFill>
              </a:rPr>
              <a:t>copii</a:t>
            </a:r>
            <a:endParaRPr lang="en-US" sz="3200" b="1" dirty="0">
              <a:solidFill>
                <a:srgbClr val="000000"/>
              </a:solidFill>
            </a:endParaRPr>
          </a:p>
          <a:p>
            <a:pPr marL="571500" indent="-457200"/>
            <a:r>
              <a:rPr lang="en-US" sz="3200" b="1" dirty="0" err="1">
                <a:solidFill>
                  <a:srgbClr val="000000"/>
                </a:solidFill>
              </a:rPr>
              <a:t>Sănătatea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pe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primul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loc</a:t>
            </a:r>
            <a:endParaRPr lang="en-US" sz="3200" b="1" dirty="0">
              <a:solidFill>
                <a:srgbClr val="000000"/>
              </a:solidFill>
            </a:endParaRPr>
          </a:p>
          <a:p>
            <a:pPr marL="571500" indent="-457200"/>
            <a:r>
              <a:rPr lang="en-US" sz="3200" b="1" dirty="0" err="1">
                <a:solidFill>
                  <a:srgbClr val="000000"/>
                </a:solidFill>
              </a:rPr>
              <a:t>Conveniența</a:t>
            </a:r>
            <a:r>
              <a:rPr lang="en-US" sz="3200" b="1" dirty="0">
                <a:solidFill>
                  <a:srgbClr val="000000"/>
                </a:solidFill>
              </a:rPr>
              <a:t>, </a:t>
            </a:r>
            <a:r>
              <a:rPr lang="en-US" sz="3200" b="1" dirty="0" err="1">
                <a:solidFill>
                  <a:srgbClr val="000000"/>
                </a:solidFill>
              </a:rPr>
              <a:t>simplitatea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actului</a:t>
            </a:r>
            <a:r>
              <a:rPr lang="en-US" sz="3200" b="1" dirty="0">
                <a:solidFill>
                  <a:srgbClr val="000000"/>
                </a:solidFill>
              </a:rPr>
              <a:t> de </a:t>
            </a:r>
            <a:r>
              <a:rPr lang="en-US" sz="3200" b="1" dirty="0" err="1">
                <a:solidFill>
                  <a:srgbClr val="000000"/>
                </a:solidFill>
              </a:rPr>
              <a:t>cumpărare</a:t>
            </a:r>
            <a:endParaRPr lang="en-US" sz="3200" b="1" dirty="0">
              <a:solidFill>
                <a:srgbClr val="000000"/>
              </a:solidFill>
            </a:endParaRPr>
          </a:p>
          <a:p>
            <a:pPr marL="571500" indent="-457200"/>
            <a:r>
              <a:rPr lang="en-US" sz="3200" b="1" dirty="0" err="1">
                <a:solidFill>
                  <a:srgbClr val="000000"/>
                </a:solidFill>
              </a:rPr>
              <a:t>Produse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proaspete</a:t>
            </a:r>
            <a:r>
              <a:rPr lang="en-US" sz="3200" b="1" dirty="0">
                <a:solidFill>
                  <a:srgbClr val="000000"/>
                </a:solidFill>
              </a:rPr>
              <a:t>!</a:t>
            </a:r>
          </a:p>
          <a:p>
            <a:pPr marL="571500" indent="-457200"/>
            <a:endParaRPr lang="en-US" sz="32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2E62A61-DE02-B741-8B68-A1ED3074B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777" y="5349240"/>
            <a:ext cx="2843223" cy="15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21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D2203-5A96-CA42-AE4D-87F20A26B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Cumpărătorii</a:t>
            </a:r>
            <a:r>
              <a:rPr lang="en-US" dirty="0"/>
              <a:t> </a:t>
            </a:r>
            <a:r>
              <a:rPr lang="en-US" dirty="0" err="1"/>
              <a:t>produselor</a:t>
            </a:r>
            <a:r>
              <a:rPr lang="en-US" dirty="0"/>
              <a:t> Eco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5E338-9033-B247-892F-F7ED4B03B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457200"/>
            <a:r>
              <a:rPr lang="en-US" sz="3200" b="1" dirty="0" err="1"/>
              <a:t>Generația</a:t>
            </a:r>
            <a:r>
              <a:rPr lang="en-US" sz="3200" b="1" dirty="0"/>
              <a:t> ”</a:t>
            </a:r>
            <a:r>
              <a:rPr lang="en-US" sz="3200" b="1" dirty="0" err="1"/>
              <a:t>mileniului</a:t>
            </a:r>
            <a:r>
              <a:rPr lang="en-US" sz="3200" b="1" dirty="0"/>
              <a:t>” cu </a:t>
            </a:r>
            <a:r>
              <a:rPr lang="en-US" sz="3200" b="1" dirty="0" err="1"/>
              <a:t>valori</a:t>
            </a:r>
            <a:r>
              <a:rPr lang="en-US" sz="3200" b="1" dirty="0"/>
              <a:t> </a:t>
            </a:r>
            <a:r>
              <a:rPr lang="en-US" sz="3200" b="1" dirty="0" err="1"/>
              <a:t>sociale</a:t>
            </a:r>
            <a:r>
              <a:rPr lang="en-US" sz="3200" b="1" dirty="0"/>
              <a:t> </a:t>
            </a:r>
            <a:r>
              <a:rPr lang="en-US" sz="3200" b="1" dirty="0" err="1"/>
              <a:t>și</a:t>
            </a:r>
            <a:r>
              <a:rPr lang="en-US" sz="3200" b="1" dirty="0"/>
              <a:t> </a:t>
            </a:r>
            <a:r>
              <a:rPr lang="en-US" sz="3200" b="1" dirty="0" err="1"/>
              <a:t>ecologice</a:t>
            </a:r>
            <a:r>
              <a:rPr lang="en-US" sz="3200" b="1" dirty="0"/>
              <a:t> </a:t>
            </a:r>
            <a:r>
              <a:rPr lang="en-US" sz="3200" b="1" dirty="0" err="1"/>
              <a:t>profunde</a:t>
            </a:r>
            <a:r>
              <a:rPr lang="en-US" sz="3200" b="1" dirty="0"/>
              <a:t>. </a:t>
            </a:r>
          </a:p>
          <a:p>
            <a:pPr marL="571500" indent="-457200"/>
            <a:r>
              <a:rPr lang="en-US" sz="3200" b="1" dirty="0" err="1"/>
              <a:t>Doresc</a:t>
            </a:r>
            <a:r>
              <a:rPr lang="en-US" sz="3200" b="1" dirty="0"/>
              <a:t> </a:t>
            </a:r>
            <a:r>
              <a:rPr lang="en-US" sz="3200" b="1" dirty="0" err="1"/>
              <a:t>să</a:t>
            </a:r>
            <a:r>
              <a:rPr lang="en-US" sz="3200" b="1" dirty="0"/>
              <a:t> </a:t>
            </a:r>
            <a:r>
              <a:rPr lang="en-US" sz="3200" b="1" dirty="0" err="1"/>
              <a:t>cunoască</a:t>
            </a:r>
            <a:r>
              <a:rPr lang="en-US" sz="3200" b="1" dirty="0"/>
              <a:t> </a:t>
            </a:r>
            <a:r>
              <a:rPr lang="en-US" sz="3200" b="1" dirty="0" err="1"/>
              <a:t>originea</a:t>
            </a:r>
            <a:r>
              <a:rPr lang="en-US" sz="3200" b="1" dirty="0"/>
              <a:t> </a:t>
            </a:r>
            <a:r>
              <a:rPr lang="en-US" sz="3200" b="1" dirty="0" err="1"/>
              <a:t>produsului</a:t>
            </a:r>
            <a:endParaRPr lang="en-US" sz="3200" b="1" dirty="0"/>
          </a:p>
          <a:p>
            <a:pPr marL="571500" indent="-457200"/>
            <a:r>
              <a:rPr lang="en-US" sz="3200" b="1" dirty="0" err="1"/>
              <a:t>Plătesc</a:t>
            </a:r>
            <a:r>
              <a:rPr lang="en-US" sz="3200" b="1" dirty="0"/>
              <a:t> </a:t>
            </a:r>
            <a:r>
              <a:rPr lang="en-US" sz="3200" b="1" dirty="0" err="1"/>
              <a:t>mai</a:t>
            </a:r>
            <a:r>
              <a:rPr lang="en-US" sz="3200" b="1" dirty="0"/>
              <a:t> </a:t>
            </a:r>
            <a:r>
              <a:rPr lang="en-US" sz="3200" b="1" dirty="0" err="1"/>
              <a:t>mult</a:t>
            </a:r>
            <a:r>
              <a:rPr lang="en-US" sz="3200" b="1" dirty="0"/>
              <a:t> </a:t>
            </a:r>
            <a:r>
              <a:rPr lang="en-US" sz="3200" b="1" dirty="0" err="1"/>
              <a:t>pentru</a:t>
            </a:r>
            <a:r>
              <a:rPr lang="en-US" sz="3200" b="1" dirty="0"/>
              <a:t> </a:t>
            </a:r>
            <a:r>
              <a:rPr lang="en-US" sz="3200" b="1" dirty="0" err="1"/>
              <a:t>calitate</a:t>
            </a:r>
            <a:r>
              <a:rPr lang="en-US" sz="3200" b="1" dirty="0"/>
              <a:t> </a:t>
            </a:r>
            <a:r>
              <a:rPr lang="en-US" sz="3200" b="1" dirty="0" err="1"/>
              <a:t>garantată</a:t>
            </a:r>
            <a:endParaRPr lang="en-US" sz="3200" b="1" dirty="0"/>
          </a:p>
          <a:p>
            <a:pPr marL="571500" indent="-457200"/>
            <a:r>
              <a:rPr lang="en-US" sz="3200" b="1" dirty="0" err="1"/>
              <a:t>Susțin</a:t>
            </a:r>
            <a:r>
              <a:rPr lang="en-US" sz="3200" b="1" dirty="0"/>
              <a:t> </a:t>
            </a:r>
            <a:r>
              <a:rPr lang="en-US" sz="3200" b="1" dirty="0" err="1"/>
              <a:t>mediul</a:t>
            </a:r>
            <a:r>
              <a:rPr lang="en-US" sz="3200" b="1" dirty="0"/>
              <a:t> </a:t>
            </a:r>
            <a:r>
              <a:rPr lang="en-US" sz="3200" b="1" dirty="0" err="1"/>
              <a:t>înconjurător</a:t>
            </a:r>
            <a:r>
              <a:rPr lang="en-US" sz="3200" b="1" dirty="0"/>
              <a:t>, </a:t>
            </a:r>
            <a:r>
              <a:rPr lang="en-US" sz="3200" b="1" dirty="0" err="1"/>
              <a:t>societatea</a:t>
            </a:r>
            <a:r>
              <a:rPr lang="en-US" sz="3200" b="1" dirty="0"/>
              <a:t> </a:t>
            </a:r>
            <a:r>
              <a:rPr lang="en-US" sz="3200" b="1" dirty="0" err="1"/>
              <a:t>și</a:t>
            </a:r>
            <a:r>
              <a:rPr lang="en-US" sz="3200" b="1" dirty="0"/>
              <a:t> </a:t>
            </a:r>
            <a:r>
              <a:rPr lang="en-US" sz="3200" b="1" dirty="0" err="1"/>
              <a:t>bunăstarea</a:t>
            </a:r>
            <a:r>
              <a:rPr lang="en-US" sz="3200" b="1" dirty="0"/>
              <a:t> </a:t>
            </a:r>
            <a:r>
              <a:rPr lang="en-US" sz="3200" b="1" dirty="0" err="1"/>
              <a:t>animalelor</a:t>
            </a:r>
            <a:endParaRPr lang="en-GB" sz="3200" b="1" dirty="0"/>
          </a:p>
          <a:p>
            <a:pPr marL="571500" indent="-457200"/>
            <a:endParaRPr lang="en-US" sz="32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2E62A61-DE02-B741-8B68-A1ED3074B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777" y="5349240"/>
            <a:ext cx="2843223" cy="15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321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{FC2E9FBA-5220-424D-A5EA-520041274C46}tf10001070</Template>
  <TotalTime>124</TotalTime>
  <Words>467</Words>
  <Application>Microsoft Macintosh PowerPoint</Application>
  <PresentationFormat>Widescreen</PresentationFormat>
  <Paragraphs>158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Georgia</vt:lpstr>
      <vt:lpstr>Rockwell Extra Bold</vt:lpstr>
      <vt:lpstr>Trebuchet MS</vt:lpstr>
      <vt:lpstr>Wingdings</vt:lpstr>
      <vt:lpstr>Wood Type</vt:lpstr>
      <vt:lpstr>CUM SĂ VÂND PRODUSE ECO?</vt:lpstr>
      <vt:lpstr>CE ESTE UN PRODUS ECO?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Cumpărătorii produselor Eco</vt:lpstr>
      <vt:lpstr>Cumpărătorii produselor Eco</vt:lpstr>
      <vt:lpstr>Perspectiva consumatorului</vt:lpstr>
      <vt:lpstr>CE ESTE UN PRODUS ECO?</vt:lpstr>
      <vt:lpstr>PRODUSUL ECO – MAI SĂNĂTOS</vt:lpstr>
      <vt:lpstr>PRODUSUL ECO – MAI SĂNĂTOS</vt:lpstr>
      <vt:lpstr>PRODUSUL ECO – MAI CURAT</vt:lpstr>
      <vt:lpstr>PRODUSUL ECO – FĂRĂ ADITIVI</vt:lpstr>
      <vt:lpstr>PRODUSUL ECO – FĂRĂ ADITIVI</vt:lpstr>
      <vt:lpstr>PRODUSUL ECO – FĂRĂ ADITIVI</vt:lpstr>
      <vt:lpstr>PRODUSUL ECO – MAI ETIC</vt:lpstr>
      <vt:lpstr>PowerPoint Presentation</vt:lpstr>
      <vt:lpstr>PRODUSUL ECO – LOCAL/INGREDIENTE LOCALE</vt:lpstr>
      <vt:lpstr>PRODUSUL ECO – NOU: SUSTENABIL/ENERGIA FOLOSITĂ</vt:lpstr>
      <vt:lpstr>PRODUSUL ECO – AMBALAJUL</vt:lpstr>
      <vt:lpstr>LA CE SERVEȘTE AMBALAJUL?</vt:lpstr>
      <vt:lpstr>SPECIFICUL ECO CERTIFICAT</vt:lpstr>
      <vt:lpstr>SPECIFICUL ECO CERTIFICAT</vt:lpstr>
      <vt:lpstr>AVANTAJE PT PRODUCĂTOR – PREȚURI</vt:lpstr>
      <vt:lpstr>AVANTAJE PT PRODUCĂTOR – PREȚURI S/M</vt:lpstr>
      <vt:lpstr>AVANTAJE PT PRODUCĂTOR – CREDIBILITATE</vt:lpstr>
      <vt:lpstr>     AVANTAJE PT PRODUCĂTOR      – CREDIBILITATE</vt:lpstr>
      <vt:lpstr>AVANTAJE PT CUMPĂRĂTOR – TRASABILITATE</vt:lpstr>
      <vt:lpstr>AVANTAJE PT CUMPĂRĂTOR – TRASABILITATE</vt:lpstr>
      <vt:lpstr>MARKETINGUL PRODUSELOR ECO</vt:lpstr>
      <vt:lpstr>REȚELE DE SUSȚINERE MD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CUM SĂ VÂND PRODUSE ECO?</dc:title>
  <dc:creator>Tamara Schiopu</dc:creator>
  <cp:lastModifiedBy>Tamara Schiopu</cp:lastModifiedBy>
  <cp:revision>14</cp:revision>
  <dcterms:created xsi:type="dcterms:W3CDTF">2018-10-17T04:38:54Z</dcterms:created>
  <dcterms:modified xsi:type="dcterms:W3CDTF">2019-08-05T05:17:17Z</dcterms:modified>
</cp:coreProperties>
</file>