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77" r:id="rId15"/>
    <p:sldId id="272" r:id="rId16"/>
    <p:sldId id="273" r:id="rId17"/>
    <p:sldId id="275" r:id="rId18"/>
    <p:sldId id="278" r:id="rId19"/>
    <p:sldId id="279" r:id="rId20"/>
    <p:sldId id="263" r:id="rId2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99">
          <p15:clr>
            <a:srgbClr val="A4A3A4"/>
          </p15:clr>
        </p15:guide>
        <p15:guide id="2" orient="horz" pos="281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340">
          <p15:clr>
            <a:srgbClr val="A4A3A4"/>
          </p15:clr>
        </p15:guide>
        <p15:guide id="5" pos="2880">
          <p15:clr>
            <a:srgbClr val="A4A3A4"/>
          </p15:clr>
        </p15:guide>
        <p15:guide id="6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B6AF"/>
    <a:srgbClr val="68B1E1"/>
    <a:srgbClr val="2C539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1" autoAdjust="0"/>
  </p:normalViewPr>
  <p:slideViewPr>
    <p:cSldViewPr>
      <p:cViewPr varScale="1">
        <p:scale>
          <a:sx n="117" d="100"/>
          <a:sy n="117" d="100"/>
        </p:scale>
        <p:origin x="1264" y="168"/>
      </p:cViewPr>
      <p:guideLst>
        <p:guide orient="horz" pos="599"/>
        <p:guide orient="horz" pos="2811"/>
        <p:guide orient="horz" pos="1620"/>
        <p:guide pos="340"/>
        <p:guide pos="288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4530-62B5-4946-899E-989C8C21C67A}" type="datetimeFigureOut">
              <a:rPr lang="cs-CZ" smtClean="0"/>
              <a:t>06.10.19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0A0F-8974-4FBE-83E2-D671DC57D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0C1676-75CC-47DF-B6F8-7B04CEB5C258}" type="datetimeFigureOut">
              <a:rPr lang="cs-CZ"/>
              <a:pPr>
                <a:defRPr/>
              </a:pPr>
              <a:t>06.10.19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64F2C3-F260-4FCF-8ABC-65A4DB4F2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64F2C3-F260-4FCF-8ABC-65A4DB4F2F1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66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64F2C3-F260-4FCF-8ABC-65A4DB4F2F1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29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989600" y="1944000"/>
            <a:ext cx="3780000" cy="1720800"/>
          </a:xfrm>
        </p:spPr>
        <p:txBody>
          <a:bodyPr lIns="0" tIns="0" rIns="0" anchor="t" anchorCtr="0"/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Front headline that explains what is this paper about and introduces us shortly into the topic. There is always photo used in the left part as well.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989600" y="417600"/>
            <a:ext cx="3780000" cy="1332000"/>
          </a:xfrm>
        </p:spPr>
        <p:txBody>
          <a:bodyPr lIns="0" tIns="0" rIns="0" anchor="t" anchorCtr="0"/>
          <a:lstStyle>
            <a:lvl1pPr algn="l">
              <a:lnSpc>
                <a:spcPts val="36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Front </a:t>
            </a:r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1"/>
          <a:stretch/>
        </p:blipFill>
        <p:spPr>
          <a:xfrm>
            <a:off x="0" y="0"/>
            <a:ext cx="2592287" cy="5144400"/>
          </a:xfrm>
          <a:prstGeom prst="rect">
            <a:avLst/>
          </a:prstGeom>
        </p:spPr>
      </p:pic>
      <p:sp>
        <p:nvSpPr>
          <p:cNvPr id="9" name="Zástupný symbol obrázku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7600"/>
            <a:ext cx="4572000" cy="3247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Picture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00" y="3780000"/>
            <a:ext cx="727127" cy="720000"/>
          </a:xfrm>
          <a:prstGeom prst="rect">
            <a:avLst/>
          </a:prstGeom>
        </p:spPr>
      </p:pic>
      <p:sp>
        <p:nvSpPr>
          <p:cNvPr id="15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89513" y="4608000"/>
            <a:ext cx="3779837" cy="216000"/>
          </a:xfrm>
        </p:spPr>
        <p:txBody>
          <a:bodyPr anchor="ctr" anchorCtr="0"/>
          <a:lstStyle>
            <a:lvl1pPr marL="0" indent="0">
              <a:buFontTx/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Need</a:t>
            </a:r>
            <a:r>
              <a:rPr lang="cs-CZ" dirty="0"/>
              <a:t>, </a:t>
            </a:r>
            <a:r>
              <a:rPr lang="cs-CZ" dirty="0" err="1"/>
              <a:t>Year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22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Slide Heading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 lIns="72000"/>
          <a:lstStyle>
            <a:lvl1pPr algn="ctr">
              <a:defRPr/>
            </a:lvl1pPr>
          </a:lstStyle>
          <a:p>
            <a:pPr algn="r"/>
            <a:r>
              <a:rPr lang="en-US" dirty="0"/>
              <a:t>FRONT TITLE AND MAIN TOPIC INFO INCLUDED IN FOOTER GOES 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4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Slide Heading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EF6A-2B0B-4D69-B422-A0E3C5F5136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5" hasCustomPrompt="1"/>
          </p:nvPr>
        </p:nvSpPr>
        <p:spPr>
          <a:xfrm>
            <a:off x="792000" y="1188000"/>
            <a:ext cx="3654000" cy="316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Zástupný symbol pro obsah 6"/>
          <p:cNvSpPr>
            <a:spLocks noGrp="1"/>
          </p:cNvSpPr>
          <p:nvPr>
            <p:ph sz="quarter" idx="16" hasCustomPrompt="1"/>
          </p:nvPr>
        </p:nvSpPr>
        <p:spPr>
          <a:xfrm>
            <a:off x="4698000" y="1188000"/>
            <a:ext cx="3654000" cy="316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algn="r"/>
            <a:r>
              <a:rPr lang="en-US" dirty="0"/>
              <a:t>FRONT TITLE AND MAIN TOPIC INFO INCLUDED IN FOOTER GOES 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02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Slide Heading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92000" y="1188000"/>
            <a:ext cx="3654000" cy="288000"/>
          </a:xfrm>
        </p:spPr>
        <p:txBody>
          <a:bodyPr anchor="b" anchorCtr="0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98000" y="1188000"/>
            <a:ext cx="3654000" cy="288000"/>
          </a:xfrm>
        </p:spPr>
        <p:txBody>
          <a:bodyPr anchor="b" anchorCtr="0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7747-E1FA-4EC1-B926-F21A4EACC6B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5" hasCustomPrompt="1"/>
          </p:nvPr>
        </p:nvSpPr>
        <p:spPr>
          <a:xfrm>
            <a:off x="792000" y="1512000"/>
            <a:ext cx="3654000" cy="284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Zástupný symbol pro obsah 8"/>
          <p:cNvSpPr>
            <a:spLocks noGrp="1"/>
          </p:cNvSpPr>
          <p:nvPr>
            <p:ph sz="quarter" idx="16" hasCustomPrompt="1"/>
          </p:nvPr>
        </p:nvSpPr>
        <p:spPr>
          <a:xfrm>
            <a:off x="4698000" y="1512000"/>
            <a:ext cx="3654000" cy="284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algn="r"/>
            <a:r>
              <a:rPr lang="en-US" dirty="0"/>
              <a:t>FRONT TITLE AND MAIN TOPIC INFO INCLUDED IN FOOTER GOES 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6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Slide Heading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 lIns="144000"/>
          <a:lstStyle>
            <a:lvl1pPr algn="ctr">
              <a:defRPr/>
            </a:lvl1pPr>
          </a:lstStyle>
          <a:p>
            <a:pPr algn="r"/>
            <a:r>
              <a:rPr lang="en-US" dirty="0"/>
              <a:t>FRONT TITLE AND MAIN TOPIC INFO INCLUDED IN FOOTER GOES 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39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For Your Attention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320000" y="1944000"/>
            <a:ext cx="4644000" cy="1720800"/>
          </a:xfrm>
        </p:spPr>
        <p:txBody>
          <a:bodyPr lIns="0" tIns="0" rIns="0" anchor="t" anchorCtr="0"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Contact Details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20000" y="432000"/>
            <a:ext cx="4644000" cy="1224000"/>
          </a:xfrm>
        </p:spPr>
        <p:txBody>
          <a:bodyPr lIns="0" tIns="0" rIns="0" anchor="ctr" anchorCtr="0"/>
          <a:lstStyle>
            <a:lvl1pPr algn="l">
              <a:lnSpc>
                <a:spcPts val="36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Thanks For Your Attention!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1"/>
          <a:stretch/>
        </p:blipFill>
        <p:spPr>
          <a:xfrm>
            <a:off x="0" y="0"/>
            <a:ext cx="2592287" cy="5144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75" y="483518"/>
            <a:ext cx="108947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792000" y="36000"/>
            <a:ext cx="756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Slide</a:t>
            </a:r>
            <a:r>
              <a:rPr lang="cs-CZ" altLang="cs-CZ" dirty="0"/>
              <a:t> </a:t>
            </a:r>
            <a:r>
              <a:rPr lang="cs-CZ" altLang="cs-CZ" dirty="0" err="1"/>
              <a:t>Heading</a:t>
            </a:r>
            <a:endParaRPr lang="cs-CZ" alt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792000" y="1188000"/>
            <a:ext cx="7560000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First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text</a:t>
            </a:r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52420" y="4622400"/>
            <a:ext cx="360000" cy="252000"/>
          </a:xfrm>
          <a:prstGeom prst="rect">
            <a:avLst/>
          </a:prstGeom>
        </p:spPr>
        <p:txBody>
          <a:bodyPr vert="horz" lIns="7200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cs-CZ" sz="1100" b="1" kern="1200" smtClean="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>
          <a:xfrm>
            <a:off x="792000" y="4622400"/>
            <a:ext cx="7560000" cy="252000"/>
          </a:xfrm>
          <a:prstGeom prst="rect">
            <a:avLst/>
          </a:prstGeom>
        </p:spPr>
        <p:txBody>
          <a:bodyPr vert="horz" lIns="72000" tIns="0" rIns="72000" bIns="0" rtlCol="0" anchor="ctr" anchorCtr="0"/>
          <a:lstStyle>
            <a:lvl1pPr algn="r">
              <a:defRPr sz="11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FRONT TITLE AND MAIN TOPIC INFO INCLUDED IN FOOTER GOES HERE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0"/>
            <a:ext cx="396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4496400"/>
            <a:ext cx="508987" cy="504000"/>
          </a:xfrm>
          <a:prstGeom prst="rect">
            <a:avLst/>
          </a:prstGeom>
        </p:spPr>
      </p:pic>
      <p:cxnSp>
        <p:nvCxnSpPr>
          <p:cNvPr id="7" name="Přímá spojnice 6"/>
          <p:cNvCxnSpPr>
            <a:stCxn id="2" idx="3"/>
            <a:endCxn id="2" idx="3"/>
          </p:cNvCxnSpPr>
          <p:nvPr/>
        </p:nvCxnSpPr>
        <p:spPr>
          <a:xfrm>
            <a:off x="8352000" y="47484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352000" y="4676392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2" r:id="rId2"/>
    <p:sldLayoutId id="2147483683" r:id="rId3"/>
    <p:sldLayoutId id="2147483688" r:id="rId4"/>
    <p:sldLayoutId id="2147483689" r:id="rId5"/>
    <p:sldLayoutId id="2147483687" r:id="rId6"/>
  </p:sldLayoutIdLst>
  <p:hf hd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lang="cs-CZ" altLang="cs-CZ" sz="2800" b="1" kern="1200" baseline="0" dirty="0">
          <a:solidFill>
            <a:schemeClr val="tx2"/>
          </a:solidFill>
          <a:latin typeface="+mj-lt"/>
          <a:ea typeface="+mn-ea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88000" indent="-288000" algn="l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eaLnBrk="1" fontAlgn="base" hangingPunct="1">
        <a:spcBef>
          <a:spcPts val="100"/>
        </a:spcBef>
        <a:spcAft>
          <a:spcPts val="1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eaLnBrk="1" fontAlgn="base" hangingPunct="1">
        <a:spcBef>
          <a:spcPts val="100"/>
        </a:spcBef>
        <a:spcAft>
          <a:spcPts val="1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eaLnBrk="1" fontAlgn="base" hangingPunct="1">
        <a:spcBef>
          <a:spcPts val="100"/>
        </a:spcBef>
        <a:spcAft>
          <a:spcPts val="1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eaLnBrk="1" fontAlgn="base" hangingPunct="1">
        <a:spcBef>
          <a:spcPts val="100"/>
        </a:spcBef>
        <a:spcAft>
          <a:spcPts val="1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00010303056915/videos/846873198999441/" TargetMode="External"/><Relationship Id="rId2" Type="http://schemas.openxmlformats.org/officeDocument/2006/relationships/hyperlink" Target="https://www.facebook.com/onouazicanal2/videos/2464868963534326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xpresul.md/2018/12/20/cu-acte-in-regula-mierea-lor-a-fost-recunoscuta-drept-ecologica-vedeti-cine-s-norocosii/?fbclid=IwAR3gm1W4wcgdbJ0MppXvHt9xI9mCyOS0jErUktATc3vFzZYa8fE48idDdUc" TargetMode="External"/><Relationship Id="rId4" Type="http://schemas.openxmlformats.org/officeDocument/2006/relationships/hyperlink" Target="https://point.md/ru/novosti/obschestvo/fermer-iz-bardara-proizvodit-ekologicheski-chistye-ovoshchi?fbclid=IwAR1F22kvn1cAa--aRI0KCu0T1hk7km8KfeapQQuqSrPVVqSdchFJQoVCV4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TNOGASTRONOMICA.M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tnogastronomica.m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watch/?v=23590443143357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Chișinău</a:t>
            </a:r>
            <a:endParaRPr lang="en-GB" dirty="0"/>
          </a:p>
          <a:p>
            <a:r>
              <a:rPr lang="en-GB" dirty="0"/>
              <a:t>Casa </a:t>
            </a:r>
            <a:r>
              <a:rPr lang="en-GB" dirty="0" err="1"/>
              <a:t>Presei</a:t>
            </a:r>
            <a:endParaRPr lang="en-GB" dirty="0"/>
          </a:p>
          <a:p>
            <a:r>
              <a:rPr lang="en-GB" dirty="0"/>
              <a:t>7 </a:t>
            </a:r>
            <a:r>
              <a:rPr lang="en-GB" dirty="0" err="1"/>
              <a:t>octombrie</a:t>
            </a:r>
            <a:r>
              <a:rPr lang="en-GB" dirty="0"/>
              <a:t> 2019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800600" y="417600"/>
            <a:ext cx="3969000" cy="1332000"/>
          </a:xfrm>
        </p:spPr>
        <p:txBody>
          <a:bodyPr/>
          <a:lstStyle/>
          <a:p>
            <a:r>
              <a:rPr lang="en-GB" dirty="0"/>
              <a:t>Agricultura </a:t>
            </a:r>
            <a:r>
              <a:rPr lang="en-GB" dirty="0" err="1"/>
              <a:t>Ecologică</a:t>
            </a:r>
            <a:r>
              <a:rPr lang="en-GB" dirty="0"/>
              <a:t> pe </a:t>
            </a:r>
            <a:r>
              <a:rPr lang="en-GB" dirty="0" err="1"/>
              <a:t>înțelesul</a:t>
            </a:r>
            <a:r>
              <a:rPr lang="en-GB" dirty="0"/>
              <a:t> </a:t>
            </a:r>
            <a:r>
              <a:rPr lang="en-GB" dirty="0" err="1"/>
              <a:t>jurnaliștilor</a:t>
            </a:r>
            <a:r>
              <a:rPr lang="en-GB" dirty="0"/>
              <a:t>: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People </a:t>
            </a:r>
            <a:r>
              <a:rPr lang="ro-RO" dirty="0"/>
              <a:t>i</a:t>
            </a:r>
            <a:r>
              <a:rPr lang="en-GB" dirty="0"/>
              <a:t>n Need, 2019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24623"/>
            <a:ext cx="1235115" cy="423553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48F93E-3073-E74F-9E08-197D90E866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 b="26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1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FRONT TITLE AND MAIN TOPIC INFO INCLUDED IN FOOTER GOES HERE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F19F8-322C-F749-AC0F-8ADA00D0D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90450"/>
            <a:ext cx="8320019" cy="48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7C12-976D-A142-81E4-1A4BC2D7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33350"/>
            <a:ext cx="7560000" cy="18906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CE ESTE UN PRODUS ECO PENTRU CONSUMATOR?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MIT: </a:t>
            </a:r>
            <a:r>
              <a:rPr lang="en-US" dirty="0"/>
              <a:t>FĂRĂ ADITIVI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ED9E4-B617-2644-8087-D08AD2DB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73" y="1101933"/>
            <a:ext cx="3230880" cy="2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2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7E78D-D1F4-C044-AB52-7E21E506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0" y="148998"/>
            <a:ext cx="8637048" cy="43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6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7C12-976D-A142-81E4-1A4BC2D7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33350"/>
            <a:ext cx="7560000" cy="18906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CE ESTE UN PRODUS ECO PENTRU CONSUMATOR?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MIT: </a:t>
            </a:r>
            <a:r>
              <a:rPr lang="en-US" dirty="0"/>
              <a:t>SCUMP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16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FRONT TITLE AND MAIN TOPIC INFO INCLUDED IN FOOTER GOES HERE</a:t>
            </a:r>
            <a:endParaRPr lang="cs-CZ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0A9461-F7E4-2C43-B20C-66345FEA6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00365"/>
              </p:ext>
            </p:extLst>
          </p:nvPr>
        </p:nvGraphicFramePr>
        <p:xfrm>
          <a:off x="824237" y="141149"/>
          <a:ext cx="7970444" cy="4733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745">
                <a:tc>
                  <a:txBody>
                    <a:bodyPr/>
                    <a:lstStyle/>
                    <a:p>
                      <a:r>
                        <a:rPr lang="ro-RO" dirty="0"/>
                        <a:t>PRODUS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nonORGANIC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ORGANIC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DIFERENTA </a:t>
                      </a:r>
                      <a:endParaRPr lang="en-GB" dirty="0"/>
                    </a:p>
                    <a:p>
                      <a:r>
                        <a:rPr lang="ro-RO" dirty="0"/>
                        <a:t>%</a:t>
                      </a:r>
                      <a:r>
                        <a:rPr lang="en-GB" dirty="0"/>
                        <a:t>              </a:t>
                      </a:r>
                      <a:r>
                        <a:rPr lang="en-GB" baseline="0" dirty="0"/>
                        <a:t>  </a:t>
                      </a:r>
                      <a:r>
                        <a:rPr lang="en-GB" dirty="0"/>
                        <a:t>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773">
                <a:tc>
                  <a:txBody>
                    <a:bodyPr/>
                    <a:lstStyle/>
                    <a:p>
                      <a:r>
                        <a:rPr lang="ro-RO" dirty="0"/>
                        <a:t>FĂINĂ</a:t>
                      </a:r>
                      <a:r>
                        <a:rPr lang="ro-RO" baseline="0" dirty="0"/>
                        <a:t> INTEGRALĂ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1.26/KG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1.99/KG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58</a:t>
                      </a:r>
                      <a:r>
                        <a:rPr lang="en-GB" baseline="0" dirty="0"/>
                        <a:t>            </a:t>
                      </a:r>
                      <a:r>
                        <a:rPr lang="en-GB" dirty="0"/>
                        <a:t>0.73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98">
                <a:tc>
                  <a:txBody>
                    <a:bodyPr/>
                    <a:lstStyle/>
                    <a:p>
                      <a:r>
                        <a:rPr lang="ro-RO" dirty="0"/>
                        <a:t>OUĂ 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0.23/bucata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0.25/bucata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9</a:t>
                      </a:r>
                      <a:r>
                        <a:rPr lang="en-GB" dirty="0"/>
                        <a:t>              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43">
                <a:tc>
                  <a:txBody>
                    <a:bodyPr/>
                    <a:lstStyle/>
                    <a:p>
                      <a:r>
                        <a:rPr lang="ro-RO" dirty="0"/>
                        <a:t>Pâine de secară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0.19/100</a:t>
                      </a:r>
                      <a:r>
                        <a:rPr lang="ro-RO" baseline="0" dirty="0"/>
                        <a:t> gr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0.33/100 gr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74</a:t>
                      </a:r>
                      <a:r>
                        <a:rPr lang="en-GB" dirty="0"/>
                        <a:t>            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998">
                <a:tc>
                  <a:txBody>
                    <a:bodyPr/>
                    <a:lstStyle/>
                    <a:p>
                      <a:r>
                        <a:rPr lang="ro-RO" dirty="0"/>
                        <a:t>Lapte integral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0.61/litru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0.81/litru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33</a:t>
                      </a:r>
                      <a:r>
                        <a:rPr lang="en-GB" dirty="0"/>
                        <a:t>            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998">
                <a:tc>
                  <a:txBody>
                    <a:bodyPr/>
                    <a:lstStyle/>
                    <a:p>
                      <a:r>
                        <a:rPr lang="ro-RO" dirty="0"/>
                        <a:t>Cartofi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0.80/kg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0.95/kg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19</a:t>
                      </a:r>
                      <a:r>
                        <a:rPr lang="en-GB" dirty="0"/>
                        <a:t>            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998">
                <a:tc>
                  <a:txBody>
                    <a:bodyPr/>
                    <a:lstStyle/>
                    <a:p>
                      <a:r>
                        <a:rPr lang="ro-RO" dirty="0"/>
                        <a:t>Piept pui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13/kg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17/kg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31</a:t>
                      </a:r>
                      <a:r>
                        <a:rPr lang="en-GB" dirty="0"/>
                        <a:t>            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998">
                <a:tc>
                  <a:txBody>
                    <a:bodyPr/>
                    <a:lstStyle/>
                    <a:p>
                      <a:r>
                        <a:rPr lang="ro-RO" dirty="0"/>
                        <a:t>Suc de mere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1.6/kg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60</a:t>
                      </a:r>
                      <a:r>
                        <a:rPr lang="en-GB" dirty="0"/>
                        <a:t>            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3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DF529-45A9-C34D-88F8-4AC64FCA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ESTE UN PRODUS ECO PENTRU MASS MEDIA?</a:t>
            </a:r>
          </a:p>
        </p:txBody>
      </p:sp>
    </p:spTree>
    <p:extLst>
      <p:ext uri="{BB962C8B-B14F-4D97-AF65-F5344CB8AC3E}">
        <p14:creationId xmlns:p14="http://schemas.microsoft.com/office/powerpoint/2010/main" val="376175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FRONT TITLE AND MAIN TOPIC INFO INCLUDED IN FOOTER GOES HERE</a:t>
            </a: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DF529-45A9-C34D-88F8-4AC64FCA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ESTE UN PRODUS ECO PENTRU MASS MEDIA?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A57BE-8C5A-BB42-9FA0-FD25E5790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8" y="0"/>
            <a:ext cx="78141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6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FFAE-686D-3D4F-8FFC-599F9B96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ESTE UN PRODUS ECO PENTRU MASS MEDIA?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B68DC-B918-084B-9938-464BC420F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A7EE9-67F2-304D-9923-2E24986B2D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/>
              <a:t>MAI PUȚINE CHIMICALE</a:t>
            </a:r>
          </a:p>
          <a:p>
            <a:r>
              <a:rPr lang="en-US" b="1" dirty="0"/>
              <a:t>FĂRĂ ANTIBIOTICE DE RUTINĂ</a:t>
            </a:r>
          </a:p>
          <a:p>
            <a:r>
              <a:rPr lang="en-US" b="1" dirty="0"/>
              <a:t>FĂRĂ ORGANISME MODIFICATE</a:t>
            </a:r>
          </a:p>
          <a:p>
            <a:pPr marL="0" indent="0">
              <a:buNone/>
            </a:pPr>
            <a:r>
              <a:rPr lang="en-US" b="1" dirty="0"/>
              <a:t>     GENETIC OMG</a:t>
            </a:r>
          </a:p>
          <a:p>
            <a:r>
              <a:rPr lang="en-US" b="1" dirty="0"/>
              <a:t>MAI PRIETENOS PLANETEI</a:t>
            </a:r>
          </a:p>
          <a:p>
            <a:r>
              <a:rPr lang="en-US" b="1" dirty="0"/>
              <a:t>MAI PRIETENOS FLOREI ȘI FAUNEI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A085FC-1D1F-DF43-837D-92D7F60C4E5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7750"/>
            <a:ext cx="3505199" cy="3505199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AB8B4-723B-724B-B293-1DE49111A4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80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FFAE-686D-3D4F-8FFC-599F9B96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SURSE DE DEZINFORMARE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B68DC-B918-084B-9938-464BC420F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A7EE9-67F2-304D-9923-2E24986B2D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/>
              <a:t>AMBALAJ</a:t>
            </a:r>
          </a:p>
          <a:p>
            <a:r>
              <a:rPr lang="en-US" b="1" dirty="0"/>
              <a:t>DENUMIRI COMPANII</a:t>
            </a:r>
          </a:p>
          <a:p>
            <a:r>
              <a:rPr lang="en-US" b="1" dirty="0"/>
              <a:t>REȚELE SOCIALE/PAGINI FB</a:t>
            </a:r>
          </a:p>
          <a:p>
            <a:r>
              <a:rPr lang="en-US" b="1" dirty="0"/>
              <a:t>PREZENTARE DISPLAY</a:t>
            </a:r>
          </a:p>
          <a:p>
            <a:r>
              <a:rPr lang="en-US" b="1" dirty="0"/>
              <a:t>ARTICOLE ȘI MATERIALE VIDEO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  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AB8B4-723B-724B-B293-1DE49111A4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8E57993-019F-1342-94C4-FAEC3BDBE6B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421076" y="1202400"/>
            <a:ext cx="4461295" cy="29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FFAE-686D-3D4F-8FFC-599F9B96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SURSE DE DEZINFORMARE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B68DC-B918-084B-9938-464BC420F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AB8B4-723B-724B-B293-1DE49111A4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8F4745-F659-B744-A26E-7660ADA148B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2000" y="936000"/>
            <a:ext cx="7560000" cy="3686400"/>
          </a:xfrm>
        </p:spPr>
        <p:txBody>
          <a:bodyPr/>
          <a:lstStyle/>
          <a:p>
            <a:r>
              <a:rPr lang="ro-RO" sz="1400" dirty="0"/>
              <a:t>O nouă zi, cașcaval ”</a:t>
            </a:r>
            <a:r>
              <a:rPr lang="ro-RO" sz="1400" dirty="0" err="1"/>
              <a:t>eco</a:t>
            </a:r>
            <a:r>
              <a:rPr lang="ro-RO" sz="1400" dirty="0"/>
              <a:t>”</a:t>
            </a:r>
            <a:endParaRPr lang="en-GB" sz="1400" dirty="0"/>
          </a:p>
          <a:p>
            <a:pPr marL="0" indent="0">
              <a:buNone/>
            </a:pPr>
            <a:r>
              <a:rPr lang="ro-RO" sz="1400" u="sng" dirty="0">
                <a:hlinkClick r:id="rId2"/>
              </a:rPr>
              <a:t>https://www.facebook.com/onouazicanal2/videos/2464868963534326/</a:t>
            </a:r>
            <a:r>
              <a:rPr lang="ro-RO" sz="1400" dirty="0"/>
              <a:t>  </a:t>
            </a:r>
            <a:endParaRPr lang="en-GB" sz="1400" dirty="0"/>
          </a:p>
          <a:p>
            <a:r>
              <a:rPr lang="ro-RO" sz="1400" dirty="0" err="1"/>
              <a:t>Biomilk</a:t>
            </a:r>
            <a:endParaRPr lang="en-GB" sz="1400" dirty="0"/>
          </a:p>
          <a:p>
            <a:pPr marL="0" indent="0">
              <a:buNone/>
            </a:pPr>
            <a:r>
              <a:rPr lang="ro-RO" sz="1400" u="sng" dirty="0">
                <a:hlinkClick r:id="rId3"/>
              </a:rPr>
              <a:t>https://www.facebook.com/100010303056915/videos/846873198999441/</a:t>
            </a:r>
            <a:r>
              <a:rPr lang="ro-RO" sz="1400" dirty="0"/>
              <a:t> </a:t>
            </a:r>
            <a:endParaRPr lang="en-GB" sz="1400" dirty="0"/>
          </a:p>
          <a:p>
            <a:r>
              <a:rPr lang="ro-RO" sz="1400" dirty="0" err="1"/>
              <a:t>castraveti</a:t>
            </a:r>
            <a:r>
              <a:rPr lang="ro-RO" sz="1400" dirty="0"/>
              <a:t> </a:t>
            </a:r>
            <a:r>
              <a:rPr lang="ro-RO" sz="1400" dirty="0" err="1"/>
              <a:t>eco</a:t>
            </a:r>
            <a:r>
              <a:rPr lang="ro-RO" sz="1400" dirty="0"/>
              <a:t> Bardar TVR Moldova </a:t>
            </a:r>
            <a:r>
              <a:rPr lang="ro-RO" sz="1400" dirty="0" err="1"/>
              <a:t>Point.md</a:t>
            </a:r>
            <a:r>
              <a:rPr lang="ro-RO" sz="1400" dirty="0"/>
              <a:t> </a:t>
            </a:r>
            <a:endParaRPr lang="en-GB" sz="1400" dirty="0"/>
          </a:p>
          <a:p>
            <a:pPr marL="0" indent="0">
              <a:buNone/>
            </a:pPr>
            <a:r>
              <a:rPr lang="ro-RO" sz="1400" u="sng" dirty="0">
                <a:hlinkClick r:id="rId4"/>
              </a:rPr>
              <a:t>https://point.md/ru/novosti/obschestvo/fermer-iz-bardara-proizvodit-ekologicheski-chistye-ovoshchi?fbclid=IwAR1F22kvn1cAa--aRI0KCu0T1hk7km8KfeapQQuqSrPVVqSdchFJQoVCV4A</a:t>
            </a:r>
            <a:r>
              <a:rPr lang="ro-RO" sz="1400" dirty="0"/>
              <a:t> </a:t>
            </a:r>
            <a:endParaRPr lang="en-GB" sz="1400" dirty="0"/>
          </a:p>
          <a:p>
            <a:r>
              <a:rPr lang="ro-RO" sz="1400" dirty="0" err="1"/>
              <a:t>expresul.md</a:t>
            </a:r>
            <a:r>
              <a:rPr lang="ro-RO" sz="1400" dirty="0"/>
              <a:t> Miere </a:t>
            </a:r>
            <a:r>
              <a:rPr lang="ro-RO" sz="1400" dirty="0" err="1"/>
              <a:t>eco</a:t>
            </a:r>
            <a:endParaRPr lang="en-GB" sz="1400" dirty="0"/>
          </a:p>
          <a:p>
            <a:pPr marL="0" indent="0">
              <a:buNone/>
            </a:pPr>
            <a:r>
              <a:rPr lang="ro-RO" sz="1400" u="sng" dirty="0">
                <a:hlinkClick r:id="rId5"/>
              </a:rPr>
              <a:t>https://www.expresul.md/2018/12/20/cu-acte-in-regula-mierea-lor-a-fost-recunoscuta-drept-ecologica-vedeti-cine-s-norocosii/?fbclid=IwAR3gm1W4wcgdbJ0MppXvHt9xI9mCyOS0jErUktATc3vFzZYa8fE48idDdUc</a:t>
            </a:r>
            <a:r>
              <a:rPr lang="ro-RO" sz="1400" dirty="0"/>
              <a:t> </a:t>
            </a:r>
            <a:endParaRPr lang="en-GB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9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6FB938-5FCE-4D92-988B-DF61F35B39B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45516"/>
              </p:ext>
            </p:extLst>
          </p:nvPr>
        </p:nvGraphicFramePr>
        <p:xfrm>
          <a:off x="791580" y="1201827"/>
          <a:ext cx="7560000" cy="305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36000" marR="36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PREZENTARE GENERALĂ</a:t>
                      </a:r>
                    </a:p>
                  </a:txBody>
                  <a:tcPr marL="72000" marR="36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TAMARA ȘCHIOPU, EG</a:t>
                      </a:r>
                    </a:p>
                  </a:txBody>
                  <a:tcPr marL="36000" marR="108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36000" marR="36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altLang="cs-CZ" sz="2000" dirty="0">
                          <a:solidFill>
                            <a:schemeClr val="tx2"/>
                          </a:solidFill>
                        </a:rPr>
                        <a:t>SUPORTUL OFERIT DE PEOPLE IN NEED MOLDOVA</a:t>
                      </a:r>
                      <a:endParaRPr lang="en-GB" sz="2000" b="0" noProof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72000" marR="36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ALA IONESCU, PIN MOLDOVA</a:t>
                      </a:r>
                    </a:p>
                  </a:txBody>
                  <a:tcPr marL="36000" marR="108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2332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36000" marR="36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CADRUL LEGISLATIV</a:t>
                      </a:r>
                    </a:p>
                  </a:txBody>
                  <a:tcPr marL="72000" marR="36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MARCELA STAHI, MDRM</a:t>
                      </a:r>
                    </a:p>
                  </a:txBody>
                  <a:tcPr marL="36000" marR="108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36000" marR="36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CERTIFICATELE ECO</a:t>
                      </a:r>
                    </a:p>
                  </a:txBody>
                  <a:tcPr marL="72000" marR="36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VITALIE PINTILEI, CERTIFICAT ECO</a:t>
                      </a:r>
                    </a:p>
                  </a:txBody>
                  <a:tcPr marL="36000" marR="108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36000" marR="36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CAMPANIA DE INFORMATIZARE 2019</a:t>
                      </a:r>
                    </a:p>
                  </a:txBody>
                  <a:tcPr marL="72000" marR="36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ECOVISIO</a:t>
                      </a:r>
                    </a:p>
                  </a:txBody>
                  <a:tcPr marL="36000" marR="108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36000" marR="36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ACORDURI DE COLABORARE, DISCUȚII</a:t>
                      </a:r>
                    </a:p>
                  </a:txBody>
                  <a:tcPr marL="72000" marR="36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TAMARA ȘCHIOPU</a:t>
                      </a:r>
                    </a:p>
                  </a:txBody>
                  <a:tcPr marL="36000" marR="108000" marT="27000" marB="27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7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TAMARA ȘCHIOPU</a:t>
            </a:r>
          </a:p>
          <a:p>
            <a:endParaRPr lang="en-GB" dirty="0"/>
          </a:p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INFO@ETNOGASTRONOMICA.MD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www.ETNOGASTRONOMICA.MD</a:t>
            </a:r>
            <a:r>
              <a:rPr lang="en-GB" dirty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MULȚUMIM PENTRU ATENȚIE!</a:t>
            </a:r>
          </a:p>
        </p:txBody>
      </p:sp>
    </p:spTree>
    <p:extLst>
      <p:ext uri="{BB962C8B-B14F-4D97-AF65-F5344CB8AC3E}">
        <p14:creationId xmlns:p14="http://schemas.microsoft.com/office/powerpoint/2010/main" val="28946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 ESTE UN PRODUS ECO/BIO/ORGANIC?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PENTRU PRODUCĂTORI/PROCESATORI/INTERMEDIARI: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b="1" dirty="0"/>
              <a:t>CRESCUT PE SOL CERTIFICAT ECOLOGIC</a:t>
            </a:r>
          </a:p>
          <a:p>
            <a:r>
              <a:rPr lang="ro-RO" u="sng" dirty="0">
                <a:hlinkClick r:id="rId2"/>
              </a:rPr>
              <a:t>https://www.facebook.com/watch/?v=2359044314335732</a:t>
            </a:r>
            <a:endParaRPr lang="ro-RO" u="sng" dirty="0"/>
          </a:p>
          <a:p>
            <a:r>
              <a:rPr lang="en-GB" b="1" dirty="0"/>
              <a:t>EXEMPLU DE CERTIFICAT ECOLOGIC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6FB938-5FCE-4D92-988B-DF61F35B39B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0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 ESTE UN PRODUS ECO?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PENTRU PRODUCĂTORI/PROCESATORI/INTERMEDIARI: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b="1" dirty="0"/>
              <a:t>CRESCUT PE SOL CERTIFICAT ECOLOGIC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b="1" dirty="0"/>
              <a:t>ANIMALELE/FERMELE SUNT CERTIFICATE ECOLOGIC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b="1" dirty="0"/>
              <a:t>SALĂ DE PROCESARE ESTE CERTIFICATĂ ECOLOGIC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b="1" dirty="0"/>
              <a:t>PRODUSUL FINIT ESTE MARKAT ECOLOGIC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6FB938-5FCE-4D92-988B-DF61F35B39B4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3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000" y="36000"/>
            <a:ext cx="7560000" cy="554550"/>
          </a:xfrm>
        </p:spPr>
        <p:txBody>
          <a:bodyPr/>
          <a:lstStyle/>
          <a:p>
            <a:pPr algn="ctr"/>
            <a:r>
              <a:rPr lang="en-US" dirty="0"/>
              <a:t>MARCAJE INTERNAȚIONALE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6FB938-5FCE-4D92-988B-DF61F35B39B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  <p:pic>
        <p:nvPicPr>
          <p:cNvPr id="9" name="Content Placeholder 8" descr="french logo.jpg">
            <a:extLst>
              <a:ext uri="{FF2B5EF4-FFF2-40B4-BE49-F238E27FC236}">
                <a16:creationId xmlns:a16="http://schemas.microsoft.com/office/drawing/2014/main" id="{17292761-BD8B-B64C-A61E-1838FDA6E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736494"/>
            <a:ext cx="1524000" cy="1816100"/>
          </a:xfrm>
          <a:prstGeom prst="rect">
            <a:avLst/>
          </a:prstGeom>
        </p:spPr>
      </p:pic>
      <p:pic>
        <p:nvPicPr>
          <p:cNvPr id="10" name="Picture 9" descr="EU logo.jpg">
            <a:extLst>
              <a:ext uri="{FF2B5EF4-FFF2-40B4-BE49-F238E27FC236}">
                <a16:creationId xmlns:a16="http://schemas.microsoft.com/office/drawing/2014/main" id="{012BE522-3475-8D4F-95D2-21B5E05EF3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736494"/>
            <a:ext cx="2746648" cy="1831099"/>
          </a:xfrm>
          <a:prstGeom prst="rect">
            <a:avLst/>
          </a:prstGeom>
        </p:spPr>
      </p:pic>
      <p:pic>
        <p:nvPicPr>
          <p:cNvPr id="11" name="Picture 10" descr="german.jpg">
            <a:extLst>
              <a:ext uri="{FF2B5EF4-FFF2-40B4-BE49-F238E27FC236}">
                <a16:creationId xmlns:a16="http://schemas.microsoft.com/office/drawing/2014/main" id="{E161475C-E7E0-3546-A8B8-FE816F63F4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743" y="2560172"/>
            <a:ext cx="2188840" cy="1846834"/>
          </a:xfrm>
          <a:prstGeom prst="rect">
            <a:avLst/>
          </a:prstGeom>
        </p:spPr>
      </p:pic>
      <p:pic>
        <p:nvPicPr>
          <p:cNvPr id="12" name="Picture 11" descr="dutch.jpg">
            <a:extLst>
              <a:ext uri="{FF2B5EF4-FFF2-40B4-BE49-F238E27FC236}">
                <a16:creationId xmlns:a16="http://schemas.microsoft.com/office/drawing/2014/main" id="{CC7BBFDA-3C20-ED4F-B905-155BA62AA8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567593"/>
            <a:ext cx="1800200" cy="1986428"/>
          </a:xfrm>
          <a:prstGeom prst="rect">
            <a:avLst/>
          </a:prstGeom>
        </p:spPr>
      </p:pic>
      <p:pic>
        <p:nvPicPr>
          <p:cNvPr id="13" name="Picture 12" descr="usa logo.jpg">
            <a:extLst>
              <a:ext uri="{FF2B5EF4-FFF2-40B4-BE49-F238E27FC236}">
                <a16:creationId xmlns:a16="http://schemas.microsoft.com/office/drawing/2014/main" id="{120CED0F-A400-D543-AEB8-22DDB9B608C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736908"/>
            <a:ext cx="1830685" cy="1830685"/>
          </a:xfrm>
          <a:prstGeom prst="rect">
            <a:avLst/>
          </a:prstGeom>
        </p:spPr>
      </p:pic>
      <p:pic>
        <p:nvPicPr>
          <p:cNvPr id="14" name="Picture 13" descr="canada logo.jpg">
            <a:extLst>
              <a:ext uri="{FF2B5EF4-FFF2-40B4-BE49-F238E27FC236}">
                <a16:creationId xmlns:a16="http://schemas.microsoft.com/office/drawing/2014/main" id="{65524020-8969-4841-B5C6-5A0854EB7F9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2584205"/>
            <a:ext cx="1837556" cy="1876932"/>
          </a:xfrm>
          <a:prstGeom prst="rect">
            <a:avLst/>
          </a:prstGeom>
        </p:spPr>
      </p:pic>
      <p:pic>
        <p:nvPicPr>
          <p:cNvPr id="15" name="Picture 14" descr="SA logo.jpg">
            <a:extLst>
              <a:ext uri="{FF2B5EF4-FFF2-40B4-BE49-F238E27FC236}">
                <a16:creationId xmlns:a16="http://schemas.microsoft.com/office/drawing/2014/main" id="{FC32F96E-13A4-FB40-8D2C-F1F37F90122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67295" y="2614100"/>
            <a:ext cx="1728192" cy="17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6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000" y="36000"/>
            <a:ext cx="7560000" cy="540704"/>
          </a:xfrm>
        </p:spPr>
        <p:txBody>
          <a:bodyPr/>
          <a:lstStyle/>
          <a:p>
            <a:pPr algn="ctr"/>
            <a:r>
              <a:rPr lang="en-GB" dirty="0"/>
              <a:t>MOLDOVA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HG cu </a:t>
            </a:r>
            <a:r>
              <a:rPr lang="en-US" sz="2400" dirty="0" err="1"/>
              <a:t>privire</a:t>
            </a:r>
            <a:r>
              <a:rPr lang="en-US" sz="2400" dirty="0"/>
              <a:t> la </a:t>
            </a:r>
            <a:r>
              <a:rPr lang="en-US" sz="2400" dirty="0" err="1"/>
              <a:t>aprobarea</a:t>
            </a:r>
            <a:r>
              <a:rPr lang="en-US" sz="2400" dirty="0"/>
              <a:t> </a:t>
            </a:r>
            <a:r>
              <a:rPr lang="en-US" sz="2400" dirty="0" err="1"/>
              <a:t>mărcii</a:t>
            </a:r>
            <a:r>
              <a:rPr lang="en-US" sz="2400" dirty="0"/>
              <a:t> </a:t>
            </a:r>
            <a:r>
              <a:rPr lang="en-US" sz="2400" dirty="0" err="1"/>
              <a:t>naționale</a:t>
            </a:r>
            <a:r>
              <a:rPr lang="en-US" sz="2400" dirty="0"/>
              <a:t> „Agricultura </a:t>
            </a:r>
            <a:r>
              <a:rPr lang="en-US" sz="2400" dirty="0" err="1"/>
              <a:t>Ecologica</a:t>
            </a:r>
            <a:r>
              <a:rPr lang="en-US" sz="2400" dirty="0"/>
              <a:t>̆ – </a:t>
            </a:r>
            <a:r>
              <a:rPr lang="en-US" sz="2400" dirty="0" err="1"/>
              <a:t>Republica</a:t>
            </a:r>
            <a:r>
              <a:rPr lang="en-US" sz="2400" dirty="0"/>
              <a:t> Moldova” </a:t>
            </a:r>
            <a:r>
              <a:rPr lang="en-US" sz="2400" dirty="0" err="1"/>
              <a:t>şi</a:t>
            </a:r>
            <a:r>
              <a:rPr lang="en-US" sz="2400" dirty="0"/>
              <a:t> a </a:t>
            </a:r>
            <a:r>
              <a:rPr lang="en-US" sz="2400" dirty="0" err="1"/>
              <a:t>Regulamentului</a:t>
            </a:r>
            <a:r>
              <a:rPr lang="en-US" sz="2400" dirty="0"/>
              <a:t> de </a:t>
            </a:r>
            <a:r>
              <a:rPr lang="en-US" sz="2400" dirty="0" err="1"/>
              <a:t>utilizare</a:t>
            </a:r>
            <a:r>
              <a:rPr lang="en-US" sz="2400" dirty="0"/>
              <a:t> a </a:t>
            </a:r>
            <a:r>
              <a:rPr lang="en-US" sz="2400" dirty="0" err="1"/>
              <a:t>mărcii</a:t>
            </a:r>
            <a:r>
              <a:rPr lang="en-US" sz="2400" dirty="0"/>
              <a:t> </a:t>
            </a:r>
            <a:r>
              <a:rPr lang="en-US" sz="2400" dirty="0" err="1"/>
              <a:t>naționale</a:t>
            </a:r>
            <a:r>
              <a:rPr lang="en-US" sz="2400" dirty="0"/>
              <a:t> „Agricultura </a:t>
            </a:r>
            <a:r>
              <a:rPr lang="en-US" sz="2400" dirty="0" err="1"/>
              <a:t>Ecologica</a:t>
            </a:r>
            <a:r>
              <a:rPr lang="en-US" sz="2400" dirty="0"/>
              <a:t>̆ – </a:t>
            </a:r>
            <a:r>
              <a:rPr lang="en-US" sz="2400" dirty="0" err="1"/>
              <a:t>Republica</a:t>
            </a:r>
            <a:r>
              <a:rPr lang="en-US" sz="2400" dirty="0"/>
              <a:t> Moldova”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  <p:pic>
        <p:nvPicPr>
          <p:cNvPr id="9" name="Content Placeholder 8" descr="sigla.png">
            <a:extLst>
              <a:ext uri="{FF2B5EF4-FFF2-40B4-BE49-F238E27FC236}">
                <a16:creationId xmlns:a16="http://schemas.microsoft.com/office/drawing/2014/main" id="{9AFA108F-DD94-8A40-B7F6-25F4D6C5B3C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1205593"/>
            <a:ext cx="3654425" cy="31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7C12-976D-A142-81E4-1A4BC2D7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33350"/>
            <a:ext cx="7560000" cy="18906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CE ESTE UN PRODUS ECO PENTRU CONSUMATOR?</a:t>
            </a:r>
            <a:br>
              <a:rPr lang="en-US" dirty="0"/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MIT: </a:t>
            </a:r>
            <a:r>
              <a:rPr lang="en-US" dirty="0"/>
              <a:t>FĂRĂ REZIDUURI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ED9E4-B617-2644-8087-D08AD2DB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73" y="1101933"/>
            <a:ext cx="3230880" cy="2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9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B7862-CE7E-7A45-9161-1D59C344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14" y="64928"/>
            <a:ext cx="6682106" cy="43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2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7C12-976D-A142-81E4-1A4BC2D7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33350"/>
            <a:ext cx="7560000" cy="18906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CE ESTE UN PRODUS ECO PENTRU CONSUMATOR?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MIT: </a:t>
            </a:r>
            <a:r>
              <a:rPr lang="en-US" dirty="0"/>
              <a:t>SĂNĂTOS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44283-EEA8-484A-9A52-778AE2AD19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67AA-798A-544A-9F50-B239BE9E6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 dirty="0"/>
              <a:t>AGRICULTURA ECOLOGICĂ PE ÎNȚELESUL JURNALIȘTILOR: De la </a:t>
            </a:r>
            <a:r>
              <a:rPr lang="en-GB" dirty="0" err="1"/>
              <a:t>mit</a:t>
            </a:r>
            <a:r>
              <a:rPr lang="en-GB" dirty="0"/>
              <a:t> la </a:t>
            </a:r>
            <a:r>
              <a:rPr lang="en-GB" dirty="0" err="1"/>
              <a:t>degustare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ED9E4-B617-2644-8087-D08AD2DB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73" y="1101933"/>
            <a:ext cx="3230880" cy="2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9229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 in Need">
  <a:themeElements>
    <a:clrScheme name="Člověk v tísni">
      <a:dk1>
        <a:sysClr val="windowText" lastClr="000000"/>
      </a:dk1>
      <a:lt1>
        <a:srgbClr val="FFFFFF"/>
      </a:lt1>
      <a:dk2>
        <a:srgbClr val="F04E23"/>
      </a:dk2>
      <a:lt2>
        <a:srgbClr val="808080"/>
      </a:lt2>
      <a:accent1>
        <a:srgbClr val="F04E23"/>
      </a:accent1>
      <a:accent2>
        <a:srgbClr val="F7946A"/>
      </a:accent2>
      <a:accent3>
        <a:srgbClr val="B23815"/>
      </a:accent3>
      <a:accent4>
        <a:srgbClr val="FDD8C4"/>
      </a:accent4>
      <a:accent5>
        <a:srgbClr val="808080"/>
      </a:accent5>
      <a:accent6>
        <a:srgbClr val="70AD47"/>
      </a:accent6>
      <a:hlink>
        <a:srgbClr val="F04E23"/>
      </a:hlink>
      <a:folHlink>
        <a:srgbClr val="F04E23"/>
      </a:folHlink>
    </a:clrScheme>
    <a:fontScheme name="Kancelář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IN_RDD_powerpoint_template.potx" id="{B7A0B30F-F22C-4A2B-A96C-D998524A254C}" vid="{14110D10-5B2C-49B9-8663-6EE073C216B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PIN_RDD_powerpoint_template</Template>
  <TotalTime>0</TotalTime>
  <Words>588</Words>
  <Application>Microsoft Macintosh PowerPoint</Application>
  <PresentationFormat>On-screen Show (16:9)</PresentationFormat>
  <Paragraphs>148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 3</vt:lpstr>
      <vt:lpstr>Person in Need</vt:lpstr>
      <vt:lpstr>Agricultura Ecologică pe înțelesul jurnaliștilor:</vt:lpstr>
      <vt:lpstr>AGENDA</vt:lpstr>
      <vt:lpstr>CE ESTE UN PRODUS ECO/BIO/ORGANIC?</vt:lpstr>
      <vt:lpstr>CE ESTE UN PRODUS ECO?</vt:lpstr>
      <vt:lpstr>MARCAJE INTERNAȚIONALE</vt:lpstr>
      <vt:lpstr>MOLDOVA</vt:lpstr>
      <vt:lpstr>     CE ESTE UN PRODUS ECO PENTRU CONSUMATOR?    MIT: FĂRĂ REZIDUURI</vt:lpstr>
      <vt:lpstr>PowerPoint Presentation</vt:lpstr>
      <vt:lpstr>     CE ESTE UN PRODUS ECO PENTRU CONSUMATOR?   MIT: SĂNĂTOS</vt:lpstr>
      <vt:lpstr>PowerPoint Presentation</vt:lpstr>
      <vt:lpstr>     CE ESTE UN PRODUS ECO PENTRU CONSUMATOR?   MIT: FĂRĂ ADITIVI</vt:lpstr>
      <vt:lpstr>PowerPoint Presentation</vt:lpstr>
      <vt:lpstr>     CE ESTE UN PRODUS ECO PENTRU CONSUMATOR?   MIT: SCUMP</vt:lpstr>
      <vt:lpstr>PowerPoint Presentation</vt:lpstr>
      <vt:lpstr>CE ESTE UN PRODUS ECO PENTRU MASS MEDIA?</vt:lpstr>
      <vt:lpstr>CE ESTE UN PRODUS ECO PENTRU MASS MEDIA?</vt:lpstr>
      <vt:lpstr>CE ESTE UN PRODUS ECO PENTRU MASS MEDIA?</vt:lpstr>
      <vt:lpstr>SURSE DE DEZINFORMARE</vt:lpstr>
      <vt:lpstr>SURSE DE DEZINFORMARE</vt:lpstr>
      <vt:lpstr>MULȚUMIM PENTRU ATENȚIE!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2019-09-27T11:49:42Z</dcterms:created>
  <dcterms:modified xsi:type="dcterms:W3CDTF">2019-10-07T05:27:33Z</dcterms:modified>
</cp:coreProperties>
</file>